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10" r:id="rId1"/>
    <p:sldMasterId id="2147483723" r:id="rId2"/>
  </p:sldMasterIdLst>
  <p:notesMasterIdLst>
    <p:notesMasterId r:id="rId37"/>
  </p:notesMasterIdLst>
  <p:sldIdLst>
    <p:sldId id="1036" r:id="rId3"/>
    <p:sldId id="1037" r:id="rId4"/>
    <p:sldId id="1038" r:id="rId5"/>
    <p:sldId id="1039" r:id="rId6"/>
    <p:sldId id="436" r:id="rId7"/>
    <p:sldId id="456" r:id="rId8"/>
    <p:sldId id="1044" r:id="rId9"/>
    <p:sldId id="1040" r:id="rId10"/>
    <p:sldId id="1041" r:id="rId11"/>
    <p:sldId id="1042" r:id="rId12"/>
    <p:sldId id="1043" r:id="rId13"/>
    <p:sldId id="458" r:id="rId14"/>
    <p:sldId id="460" r:id="rId15"/>
    <p:sldId id="455" r:id="rId16"/>
    <p:sldId id="1045" r:id="rId17"/>
    <p:sldId id="1046" r:id="rId18"/>
    <p:sldId id="1047" r:id="rId19"/>
    <p:sldId id="1048" r:id="rId20"/>
    <p:sldId id="1049" r:id="rId21"/>
    <p:sldId id="1050" r:id="rId22"/>
    <p:sldId id="457" r:id="rId23"/>
    <p:sldId id="446" r:id="rId24"/>
    <p:sldId id="560" r:id="rId25"/>
    <p:sldId id="563" r:id="rId26"/>
    <p:sldId id="438" r:id="rId27"/>
    <p:sldId id="440" r:id="rId28"/>
    <p:sldId id="640" r:id="rId29"/>
    <p:sldId id="459" r:id="rId30"/>
    <p:sldId id="441" r:id="rId31"/>
    <p:sldId id="1051" r:id="rId32"/>
    <p:sldId id="1052" r:id="rId33"/>
    <p:sldId id="1053" r:id="rId34"/>
    <p:sldId id="1054" r:id="rId35"/>
    <p:sldId id="443" r:id="rId36"/>
  </p:sldIdLst>
  <p:sldSz cx="12192000" cy="6858000"/>
  <p:notesSz cx="6858000" cy="9144000"/>
  <p:kinsoku lang="zh-CN" invalStChars="!),.:;?]}、。—ˇ¨〃々～‖…’”〕〉》」』〗】∶！＂＇），．：；？］｀｜｝·" invalEndChars="([{‘“〔〈《「『〖【（［｛．·"/>
  <p:defaultTextStyle>
    <a:defPPr>
      <a:defRPr lang="en-US"/>
    </a:defPPr>
    <a:lvl1pPr algn="l" rtl="0" fontAlgn="base">
      <a:spcBef>
        <a:spcPct val="20000"/>
      </a:spcBef>
      <a:spcAft>
        <a:spcPct val="0"/>
      </a:spcAft>
      <a:defRPr kumimoji="1" sz="800" kern="1200">
        <a:solidFill>
          <a:schemeClr val="tx1"/>
        </a:solidFill>
        <a:latin typeface="宋体" panose="02010600030101010101" pitchFamily="2" charset="-122"/>
        <a:ea typeface="宋体" panose="02010600030101010101" pitchFamily="2" charset="-122"/>
        <a:cs typeface="+mn-cs"/>
      </a:defRPr>
    </a:lvl1pPr>
    <a:lvl2pPr marL="457200" algn="l" rtl="0" fontAlgn="base">
      <a:spcBef>
        <a:spcPct val="20000"/>
      </a:spcBef>
      <a:spcAft>
        <a:spcPct val="0"/>
      </a:spcAft>
      <a:defRPr kumimoji="1" sz="800" kern="1200">
        <a:solidFill>
          <a:schemeClr val="tx1"/>
        </a:solidFill>
        <a:latin typeface="宋体" panose="02010600030101010101" pitchFamily="2" charset="-122"/>
        <a:ea typeface="宋体" panose="02010600030101010101" pitchFamily="2" charset="-122"/>
        <a:cs typeface="+mn-cs"/>
      </a:defRPr>
    </a:lvl2pPr>
    <a:lvl3pPr marL="914400" algn="l" rtl="0" fontAlgn="base">
      <a:spcBef>
        <a:spcPct val="20000"/>
      </a:spcBef>
      <a:spcAft>
        <a:spcPct val="0"/>
      </a:spcAft>
      <a:defRPr kumimoji="1" sz="800" kern="1200">
        <a:solidFill>
          <a:schemeClr val="tx1"/>
        </a:solidFill>
        <a:latin typeface="宋体" panose="02010600030101010101" pitchFamily="2" charset="-122"/>
        <a:ea typeface="宋体" panose="02010600030101010101" pitchFamily="2" charset="-122"/>
        <a:cs typeface="+mn-cs"/>
      </a:defRPr>
    </a:lvl3pPr>
    <a:lvl4pPr marL="1371600" algn="l" rtl="0" fontAlgn="base">
      <a:spcBef>
        <a:spcPct val="20000"/>
      </a:spcBef>
      <a:spcAft>
        <a:spcPct val="0"/>
      </a:spcAft>
      <a:defRPr kumimoji="1" sz="800" kern="1200">
        <a:solidFill>
          <a:schemeClr val="tx1"/>
        </a:solidFill>
        <a:latin typeface="宋体" panose="02010600030101010101" pitchFamily="2" charset="-122"/>
        <a:ea typeface="宋体" panose="02010600030101010101" pitchFamily="2" charset="-122"/>
        <a:cs typeface="+mn-cs"/>
      </a:defRPr>
    </a:lvl4pPr>
    <a:lvl5pPr marL="1828800" algn="l" rtl="0" fontAlgn="base">
      <a:spcBef>
        <a:spcPct val="20000"/>
      </a:spcBef>
      <a:spcAft>
        <a:spcPct val="0"/>
      </a:spcAft>
      <a:defRPr kumimoji="1" sz="800" kern="1200">
        <a:solidFill>
          <a:schemeClr val="tx1"/>
        </a:solidFill>
        <a:latin typeface="宋体" panose="02010600030101010101" pitchFamily="2" charset="-122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umimoji="1" sz="800" kern="1200">
        <a:solidFill>
          <a:schemeClr val="tx1"/>
        </a:solidFill>
        <a:latin typeface="宋体" panose="02010600030101010101" pitchFamily="2" charset="-122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umimoji="1" sz="800" kern="1200">
        <a:solidFill>
          <a:schemeClr val="tx1"/>
        </a:solidFill>
        <a:latin typeface="宋体" panose="02010600030101010101" pitchFamily="2" charset="-122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umimoji="1" sz="800" kern="1200">
        <a:solidFill>
          <a:schemeClr val="tx1"/>
        </a:solidFill>
        <a:latin typeface="宋体" panose="02010600030101010101" pitchFamily="2" charset="-122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umimoji="1" sz="800" kern="1200">
        <a:solidFill>
          <a:schemeClr val="tx1"/>
        </a:solidFill>
        <a:latin typeface="宋体" panose="02010600030101010101" pitchFamily="2" charset="-122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862" autoAdjust="0"/>
    <p:restoredTop sz="82264" autoAdjust="0"/>
  </p:normalViewPr>
  <p:slideViewPr>
    <p:cSldViewPr>
      <p:cViewPr>
        <p:scale>
          <a:sx n="89" d="100"/>
          <a:sy n="89" d="100"/>
        </p:scale>
        <p:origin x="-456" y="60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viewProps" Target="viewProp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>
            <a:extLst>
              <a:ext uri="{FF2B5EF4-FFF2-40B4-BE49-F238E27FC236}">
                <a16:creationId xmlns:a16="http://schemas.microsoft.com/office/drawing/2014/main" id="{AB6BCB50-0B6D-4A49-BC4E-AAA096C9E97A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="1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1203" name="Rectangle 3">
            <a:extLst>
              <a:ext uri="{FF2B5EF4-FFF2-40B4-BE49-F238E27FC236}">
                <a16:creationId xmlns:a16="http://schemas.microsoft.com/office/drawing/2014/main" id="{923D9FAB-38D9-3D48-860B-759DC835F746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1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21860" name="Rectangle 4">
            <a:extLst>
              <a:ext uri="{FF2B5EF4-FFF2-40B4-BE49-F238E27FC236}">
                <a16:creationId xmlns:a16="http://schemas.microsoft.com/office/drawing/2014/main" id="{ACA49E4F-E97C-5E4E-A049-E9222F2E717B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05" name="Rectangle 5">
            <a:extLst>
              <a:ext uri="{FF2B5EF4-FFF2-40B4-BE49-F238E27FC236}">
                <a16:creationId xmlns:a16="http://schemas.microsoft.com/office/drawing/2014/main" id="{7B4D591F-D1B0-8E47-8A86-BE5F6AED4213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1206" name="Rectangle 6">
            <a:extLst>
              <a:ext uri="{FF2B5EF4-FFF2-40B4-BE49-F238E27FC236}">
                <a16:creationId xmlns:a16="http://schemas.microsoft.com/office/drawing/2014/main" id="{76D2456F-DD2D-A144-B1D7-368D8457D262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b="1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1207" name="Rectangle 7">
            <a:extLst>
              <a:ext uri="{FF2B5EF4-FFF2-40B4-BE49-F238E27FC236}">
                <a16:creationId xmlns:a16="http://schemas.microsoft.com/office/drawing/2014/main" id="{2EEEA454-462B-A640-9C8B-B0982F669D5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1"/>
            </a:lvl1pPr>
          </a:lstStyle>
          <a:p>
            <a:fld id="{79B1CB44-73D4-4D44-A9F1-CF17A2AAD0C5}" type="slidenum">
              <a:rPr lang="zh-CN" altLang="en-US"/>
              <a:pPr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74" name="Rectangle 7">
            <a:extLst>
              <a:ext uri="{FF2B5EF4-FFF2-40B4-BE49-F238E27FC236}">
                <a16:creationId xmlns:a16="http://schemas.microsoft.com/office/drawing/2014/main" id="{A613685F-EA5A-C545-B496-276919F2474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31180C9D-1A24-4348-B87F-1416F6274172}" type="slidenum">
              <a:rPr lang="en-US" altLang="zh-CN" sz="1200"/>
              <a:pPr/>
              <a:t>5</a:t>
            </a:fld>
            <a:endParaRPr lang="en-US" altLang="zh-CN" sz="1200"/>
          </a:p>
        </p:txBody>
      </p:sp>
      <p:sp>
        <p:nvSpPr>
          <p:cNvPr id="182275" name="Rectangle 2">
            <a:extLst>
              <a:ext uri="{FF2B5EF4-FFF2-40B4-BE49-F238E27FC236}">
                <a16:creationId xmlns:a16="http://schemas.microsoft.com/office/drawing/2014/main" id="{B66AF85E-B07A-1348-AC1A-E15984C852F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353283" name="Rectangle 3">
            <a:extLst>
              <a:ext uri="{FF2B5EF4-FFF2-40B4-BE49-F238E27FC236}">
                <a16:creationId xmlns:a16="http://schemas.microsoft.com/office/drawing/2014/main" id="{5F7843AB-3E7C-C544-B48A-6FE3B300350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ct val="0"/>
              </a:spcBef>
            </a:pPr>
            <a:r>
              <a:rPr lang="en-US" altLang="zh-CN" sz="2400" b="1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幼圆" pitchFamily="49" charset="-122"/>
              </a:rPr>
              <a:t>1</a:t>
            </a:r>
            <a:r>
              <a:rPr lang="zh-CN" altLang="en-US" sz="2400" b="1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幼圆" pitchFamily="49" charset="-122"/>
              </a:rPr>
              <a:t>、进程的两个基本属性：</a:t>
            </a:r>
          </a:p>
          <a:p>
            <a:pPr>
              <a:spcBef>
                <a:spcPct val="0"/>
              </a:spcBef>
            </a:pPr>
            <a:r>
              <a:rPr lang="zh-CN" altLang="en-US" sz="2400" b="1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幼圆" pitchFamily="49" charset="-122"/>
              </a:rPr>
              <a:t>   （</a:t>
            </a:r>
            <a:r>
              <a:rPr lang="en-US" altLang="zh-CN" sz="2400" b="1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幼圆" pitchFamily="49" charset="-122"/>
              </a:rPr>
              <a:t>1</a:t>
            </a:r>
            <a:r>
              <a:rPr lang="zh-CN" altLang="en-US" sz="2400" b="1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幼圆" pitchFamily="49" charset="-122"/>
              </a:rPr>
              <a:t>）进程是一个可拥有资源的独立单位</a:t>
            </a:r>
          </a:p>
          <a:p>
            <a:pPr>
              <a:spcBef>
                <a:spcPct val="0"/>
              </a:spcBef>
            </a:pPr>
            <a:r>
              <a:rPr lang="zh-CN" altLang="en-US" sz="2400" b="1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幼圆" pitchFamily="49" charset="-122"/>
              </a:rPr>
              <a:t>   （</a:t>
            </a:r>
            <a:r>
              <a:rPr lang="en-US" altLang="zh-CN" sz="2400" b="1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幼圆" pitchFamily="49" charset="-122"/>
              </a:rPr>
              <a:t>2</a:t>
            </a:r>
            <a:r>
              <a:rPr lang="zh-CN" altLang="en-US" sz="2400" b="1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幼圆" pitchFamily="49" charset="-122"/>
              </a:rPr>
              <a:t>）进程也是一个可以独立调度和分派的基本单位</a:t>
            </a:r>
            <a:endParaRPr lang="zh-CN" altLang="en-US" sz="2400">
              <a:latin typeface="Times New Roman" panose="02020603050405020304" pitchFamily="18" charset="0"/>
            </a:endParaRPr>
          </a:p>
          <a:p>
            <a:pPr eaLnBrk="1" hangingPunct="1">
              <a:spcBef>
                <a:spcPct val="50000"/>
              </a:spcBef>
            </a:pPr>
            <a:r>
              <a:rPr lang="zh-CN" altLang="en-US" sz="2400" b="1">
                <a:latin typeface="Times New Roman" panose="02020603050405020304" pitchFamily="18" charset="0"/>
              </a:rPr>
              <a:t>     正是进程的两个基本属性，才使进程成为一个能独立运行的基本单位，从而构成了进程并发执行的基础。</a:t>
            </a:r>
          </a:p>
          <a:p>
            <a:pPr>
              <a:spcBef>
                <a:spcPct val="0"/>
              </a:spcBef>
            </a:pPr>
            <a:r>
              <a:rPr lang="en-US" altLang="zh-CN" sz="2400" b="1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幼圆" pitchFamily="49" charset="-122"/>
              </a:rPr>
              <a:t>2</a:t>
            </a:r>
            <a:r>
              <a:rPr lang="zh-CN" altLang="en-US" sz="2400" b="1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幼圆" pitchFamily="49" charset="-122"/>
              </a:rPr>
              <a:t>、进程是一个资源拥有者，在进程的创建、撤消和切换中，系统必须为之付出较大的时空开销。</a:t>
            </a:r>
          </a:p>
          <a:p>
            <a:pPr>
              <a:spcBef>
                <a:spcPct val="0"/>
              </a:spcBef>
            </a:pPr>
            <a:r>
              <a:rPr lang="zh-CN" altLang="en-US" sz="2400" b="1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幼圆" pitchFamily="49" charset="-122"/>
              </a:rPr>
              <a:t>     因此，在系统中设置的进程数目不宜过多，进程的切换频率也不宜过高，但这也就</a:t>
            </a:r>
            <a:r>
              <a:rPr lang="zh-CN" altLang="en-US" sz="2400" b="1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幼圆" pitchFamily="49" charset="-122"/>
              </a:rPr>
              <a:t>限制了并发程度的进一步提高。</a:t>
            </a:r>
            <a:endParaRPr lang="zh-CN" altLang="en-US" sz="2400">
              <a:solidFill>
                <a:srgbClr val="FF3300"/>
              </a:solidFill>
              <a:latin typeface="Times New Roman" panose="02020603050405020304" pitchFamily="18" charset="0"/>
            </a:endParaRPr>
          </a:p>
          <a:p>
            <a:pPr>
              <a:spcBef>
                <a:spcPct val="0"/>
              </a:spcBef>
            </a:pPr>
            <a:r>
              <a:rPr lang="en-US" altLang="zh-CN" sz="2400" b="1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幼圆" pitchFamily="49" charset="-122"/>
              </a:rPr>
              <a:t>3</a:t>
            </a:r>
            <a:r>
              <a:rPr lang="zh-CN" altLang="en-US" sz="2400" b="1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幼圆" pitchFamily="49" charset="-122"/>
              </a:rPr>
              <a:t>、在操作系统中引入线程，是为了减少程序并发执行时所付出的时空开销，使</a:t>
            </a:r>
            <a:r>
              <a:rPr lang="en-US" altLang="zh-CN" sz="2400" b="1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幼圆" pitchFamily="49" charset="-122"/>
              </a:rPr>
              <a:t>0S</a:t>
            </a:r>
            <a:r>
              <a:rPr lang="zh-CN" altLang="en-US" sz="2400" b="1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幼圆" pitchFamily="49" charset="-122"/>
              </a:rPr>
              <a:t>具有更好的并发性。</a:t>
            </a:r>
          </a:p>
          <a:p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565995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98" name="Rectangle 7">
            <a:extLst>
              <a:ext uri="{FF2B5EF4-FFF2-40B4-BE49-F238E27FC236}">
                <a16:creationId xmlns:a16="http://schemas.microsoft.com/office/drawing/2014/main" id="{DEE9AC0E-E8D5-6C4A-94A8-DA3133F3139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FF509B81-DC9D-3F40-B5AB-79A3806F3EFC}" type="slidenum">
              <a:rPr lang="en-US" altLang="zh-CN" sz="1200"/>
              <a:pPr/>
              <a:t>14</a:t>
            </a:fld>
            <a:endParaRPr lang="en-US" altLang="zh-CN" sz="1200"/>
          </a:p>
        </p:txBody>
      </p:sp>
      <p:sp>
        <p:nvSpPr>
          <p:cNvPr id="183299" name="Rectangle 2">
            <a:extLst>
              <a:ext uri="{FF2B5EF4-FFF2-40B4-BE49-F238E27FC236}">
                <a16:creationId xmlns:a16="http://schemas.microsoft.com/office/drawing/2014/main" id="{ACA54464-6EDE-864C-8D68-1F24B06D0D0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83300" name="Rectangle 3">
            <a:extLst>
              <a:ext uri="{FF2B5EF4-FFF2-40B4-BE49-F238E27FC236}">
                <a16:creationId xmlns:a16="http://schemas.microsoft.com/office/drawing/2014/main" id="{4A8235EE-7A34-1E44-9908-B3C2F54DE0A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r>
              <a:rPr lang="en-US" altLang="zh-CN"/>
              <a:t>       </a:t>
            </a:r>
            <a:r>
              <a:rPr lang="zh-CN" altLang="en-US"/>
              <a:t>从进程管理的角度看线程和进程间的区别。</a:t>
            </a:r>
          </a:p>
          <a:p>
            <a:r>
              <a:rPr lang="zh-CN" altLang="en-US"/>
              <a:t>       在单线程进程模型中</a:t>
            </a:r>
            <a:r>
              <a:rPr lang="en-US" altLang="zh-CN"/>
              <a:t>(</a:t>
            </a:r>
            <a:r>
              <a:rPr lang="zh-CN" altLang="en-US"/>
              <a:t>也就是说，并没有清楚明确的线程概念</a:t>
            </a:r>
            <a:r>
              <a:rPr lang="en-US" altLang="zh-CN"/>
              <a:t>)</a:t>
            </a:r>
            <a:r>
              <a:rPr lang="zh-CN" altLang="en-US"/>
              <a:t>．进程的表示包括它的进程控制块和</a:t>
            </a:r>
          </a:p>
          <a:p>
            <a:r>
              <a:rPr lang="zh-CN" altLang="en-US"/>
              <a:t>用户地址空间，以及在进程执行中管理调用／返回行为的用户栈和内核栈。当进程正在运行时．该</a:t>
            </a:r>
          </a:p>
          <a:p>
            <a:r>
              <a:rPr lang="zh-CN" altLang="en-US"/>
              <a:t>进程控制处理器寄存器，并且当进程不运行时保存这些寄存器的内容。</a:t>
            </a:r>
          </a:p>
          <a:p>
            <a:r>
              <a:rPr lang="zh-CN" altLang="en-US"/>
              <a:t>       在多线程环境中，仍然有一个与进程相关联的进程控制块和用户地址空间，但是每个线程都有</a:t>
            </a:r>
          </a:p>
          <a:p>
            <a:r>
              <a:rPr lang="zh-CN" altLang="en-US"/>
              <a:t>一个独立的栈和独立的控制块，包含寄存器值、优先级和其他与线程相关的状态信息。</a:t>
            </a:r>
          </a:p>
          <a:p>
            <a:r>
              <a:rPr lang="zh-CN" altLang="en-US"/>
              <a:t>    因此，进程中的所有线程共享该进程的状态和资源，它们驻留在同一块地址空间中．并且可以</a:t>
            </a:r>
          </a:p>
          <a:p>
            <a:r>
              <a:rPr lang="zh-CN" altLang="en-US"/>
              <a:t>访问到相同的数据。当一个线程改变了存储器中的</a:t>
            </a:r>
            <a:r>
              <a:rPr lang="en-US" altLang="zh-CN"/>
              <a:t>—</a:t>
            </a:r>
            <a:r>
              <a:rPr lang="zh-CN" altLang="en-US"/>
              <a:t>个数据项时、在其他进程访问这一项时它们能</a:t>
            </a:r>
          </a:p>
          <a:p>
            <a:r>
              <a:rPr lang="zh-CN" altLang="en-US"/>
              <a:t>够看到变化后的结果。如果一个线程为读操作打开一个文件时，同一个进程中的其他线程也能够从</a:t>
            </a:r>
          </a:p>
          <a:p>
            <a:r>
              <a:rPr lang="zh-CN" altLang="en-US"/>
              <a:t>这个文件中读。</a:t>
            </a:r>
          </a:p>
          <a:p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897676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22" name="Rectangle 7">
            <a:extLst>
              <a:ext uri="{FF2B5EF4-FFF2-40B4-BE49-F238E27FC236}">
                <a16:creationId xmlns:a16="http://schemas.microsoft.com/office/drawing/2014/main" id="{CC281F55-7B49-094F-8FC5-51659392C61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03A6A368-CEE3-2943-A9F6-C30E1F80721B}" type="slidenum">
              <a:rPr lang="en-US" altLang="zh-CN" sz="1200"/>
              <a:pPr/>
              <a:t>25</a:t>
            </a:fld>
            <a:endParaRPr lang="en-US" altLang="zh-CN" sz="1200"/>
          </a:p>
        </p:txBody>
      </p:sp>
      <p:sp>
        <p:nvSpPr>
          <p:cNvPr id="184323" name="Rectangle 2">
            <a:extLst>
              <a:ext uri="{FF2B5EF4-FFF2-40B4-BE49-F238E27FC236}">
                <a16:creationId xmlns:a16="http://schemas.microsoft.com/office/drawing/2014/main" id="{D96C2857-EAA4-884F-BF30-D5FAF84ADC2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317443" name="Rectangle 3">
            <a:extLst>
              <a:ext uri="{FF2B5EF4-FFF2-40B4-BE49-F238E27FC236}">
                <a16:creationId xmlns:a16="http://schemas.microsoft.com/office/drawing/2014/main" id="{31C54975-56F0-6542-B1C0-30E790BAAC2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ct val="0"/>
              </a:spcBef>
            </a:pPr>
            <a:r>
              <a:rPr lang="zh-CN" altLang="en-US" sz="2400" b="1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 Narrow" panose="020B0604020202020204" pitchFamily="34" charset="0"/>
              </a:rPr>
              <a:t>线程具有许多传统进程所具有的特征，故又称为轻型进程（进程元），在引入了线程的</a:t>
            </a:r>
            <a:r>
              <a:rPr lang="en-US" altLang="zh-CN" sz="2400" b="1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 Narrow" panose="020B0604020202020204" pitchFamily="34" charset="0"/>
              </a:rPr>
              <a:t>Os</a:t>
            </a:r>
            <a:r>
              <a:rPr lang="zh-CN" altLang="en-US" sz="2400" b="1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 Narrow" panose="020B0604020202020204" pitchFamily="34" charset="0"/>
              </a:rPr>
              <a:t>中，通常一个进程都有若干个线程，至少也需要有一个线程</a:t>
            </a:r>
            <a:r>
              <a:rPr lang="zh-CN" altLang="en-US" sz="2000" b="1">
                <a:solidFill>
                  <a:srgbClr val="FFFFFF"/>
                </a:solidFill>
                <a:latin typeface="Arial Narrow" panose="020B0604020202020204" pitchFamily="34" charset="0"/>
              </a:rPr>
              <a:t>（下面比较线程和进程）。</a:t>
            </a:r>
            <a:endParaRPr lang="zh-CN" altLang="en-US" sz="1800" b="1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 Narrow" panose="020B0604020202020204" pitchFamily="34" charset="0"/>
            </a:endParaRPr>
          </a:p>
          <a:p>
            <a:pPr>
              <a:spcBef>
                <a:spcPct val="0"/>
              </a:spcBef>
            </a:pPr>
            <a:r>
              <a:rPr lang="zh-CN" altLang="en-US" sz="2800" b="1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 Narrow" panose="020B0604020202020204" pitchFamily="34" charset="0"/>
              </a:rPr>
              <a:t>１．调度</a:t>
            </a:r>
            <a:r>
              <a:rPr lang="zh-CN" altLang="en-US" sz="2800" b="1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 Narrow" panose="020B0604020202020204" pitchFamily="34" charset="0"/>
              </a:rPr>
              <a:t>：</a:t>
            </a:r>
            <a:r>
              <a:rPr lang="zh-CN" altLang="en-US" sz="2000" b="1">
                <a:solidFill>
                  <a:srgbClr val="FFFFFF"/>
                </a:solidFill>
                <a:latin typeface="Arial Narrow" panose="020B0604020202020204" pitchFamily="34" charset="0"/>
              </a:rPr>
              <a:t>在传统的</a:t>
            </a:r>
            <a:r>
              <a:rPr lang="en-US" altLang="zh-CN" sz="2000" b="1">
                <a:solidFill>
                  <a:srgbClr val="FFFFFF"/>
                </a:solidFill>
                <a:latin typeface="Arial Narrow" panose="020B0604020202020204" pitchFamily="34" charset="0"/>
              </a:rPr>
              <a:t>OS</a:t>
            </a:r>
            <a:r>
              <a:rPr lang="zh-CN" altLang="en-US" sz="2000" b="1">
                <a:solidFill>
                  <a:srgbClr val="FFFFFF"/>
                </a:solidFill>
                <a:latin typeface="Arial Narrow" panose="020B0604020202020204" pitchFamily="34" charset="0"/>
              </a:rPr>
              <a:t>中拥有资源的基本单位和独立调度、分派的基本单位都是进程。在引入线程的</a:t>
            </a:r>
            <a:r>
              <a:rPr lang="en-US" altLang="zh-CN" sz="2000" b="1">
                <a:solidFill>
                  <a:srgbClr val="FFFFFF"/>
                </a:solidFill>
                <a:latin typeface="Arial Narrow" panose="020B0604020202020204" pitchFamily="34" charset="0"/>
              </a:rPr>
              <a:t>OS</a:t>
            </a:r>
            <a:r>
              <a:rPr lang="zh-CN" altLang="en-US" sz="2000" b="1">
                <a:solidFill>
                  <a:srgbClr val="FFFFFF"/>
                </a:solidFill>
                <a:latin typeface="Arial Narrow" panose="020B0604020202020204" pitchFamily="34" charset="0"/>
              </a:rPr>
              <a:t>中，则把线程作为调度和分派的基本单位，而把进程作为资源拥有的基本单位，使传统进程的两个属性分开，线程便能轻装运行，从而显著地提高了</a:t>
            </a:r>
            <a:r>
              <a:rPr lang="zh-CN" altLang="en-US" sz="2000" b="1">
                <a:solidFill>
                  <a:srgbClr val="FF3300"/>
                </a:solidFill>
                <a:latin typeface="Arial Narrow" panose="020B0604020202020204" pitchFamily="34" charset="0"/>
              </a:rPr>
              <a:t>系统的并发程度</a:t>
            </a:r>
            <a:r>
              <a:rPr lang="zh-CN" altLang="en-US" sz="2000" b="1">
                <a:solidFill>
                  <a:srgbClr val="FFFFFF"/>
                </a:solidFill>
                <a:latin typeface="Arial Narrow" panose="020B0604020202020204" pitchFamily="34" charset="0"/>
              </a:rPr>
              <a:t>。</a:t>
            </a:r>
          </a:p>
          <a:p>
            <a:pPr>
              <a:spcBef>
                <a:spcPct val="0"/>
              </a:spcBef>
            </a:pPr>
            <a:r>
              <a:rPr lang="zh-CN" altLang="en-US" sz="2800" b="1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 Narrow" panose="020B0604020202020204" pitchFamily="34" charset="0"/>
              </a:rPr>
              <a:t>２．并发性</a:t>
            </a:r>
            <a:r>
              <a:rPr lang="zh-CN" altLang="en-US" sz="2800" b="1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 Narrow" panose="020B0604020202020204" pitchFamily="34" charset="0"/>
              </a:rPr>
              <a:t>：</a:t>
            </a:r>
            <a:r>
              <a:rPr lang="zh-CN" altLang="en-US" sz="2000" b="1">
                <a:solidFill>
                  <a:srgbClr val="FFFFFF"/>
                </a:solidFill>
                <a:latin typeface="Arial Narrow" panose="020B0604020202020204" pitchFamily="34" charset="0"/>
              </a:rPr>
              <a:t>在引入线程的</a:t>
            </a:r>
            <a:r>
              <a:rPr lang="en-US" altLang="zh-CN" sz="2000" b="1">
                <a:solidFill>
                  <a:srgbClr val="FFFFFF"/>
                </a:solidFill>
                <a:latin typeface="Arial Narrow" panose="020B0604020202020204" pitchFamily="34" charset="0"/>
              </a:rPr>
              <a:t>OS</a:t>
            </a:r>
            <a:r>
              <a:rPr lang="zh-CN" altLang="en-US" sz="2000" b="1">
                <a:solidFill>
                  <a:srgbClr val="FFFFFF"/>
                </a:solidFill>
                <a:latin typeface="Arial Narrow" panose="020B0604020202020204" pitchFamily="34" charset="0"/>
              </a:rPr>
              <a:t>中，不仅进程之间可以并发执行，而且在一个进程中的多个线程之间亦可并发执行，因而</a:t>
            </a:r>
            <a:r>
              <a:rPr lang="en-US" altLang="zh-CN" sz="2000" b="1">
                <a:solidFill>
                  <a:srgbClr val="FFFFFF"/>
                </a:solidFill>
                <a:latin typeface="Arial Narrow" panose="020B0604020202020204" pitchFamily="34" charset="0"/>
              </a:rPr>
              <a:t>OS</a:t>
            </a:r>
            <a:r>
              <a:rPr lang="zh-CN" altLang="en-US" sz="2000" b="1">
                <a:solidFill>
                  <a:srgbClr val="FFFFFF"/>
                </a:solidFill>
                <a:latin typeface="Arial Narrow" panose="020B0604020202020204" pitchFamily="34" charset="0"/>
              </a:rPr>
              <a:t>具有更好的并发性，从而能更好地提高系统的资利用率及系统的吞吐量。</a:t>
            </a:r>
          </a:p>
          <a:p>
            <a:pPr>
              <a:spcBef>
                <a:spcPct val="0"/>
              </a:spcBef>
            </a:pPr>
            <a:r>
              <a:rPr lang="zh-CN" altLang="en-US" sz="2800" b="1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 Narrow" panose="020B0604020202020204" pitchFamily="34" charset="0"/>
              </a:rPr>
              <a:t>３．拥有资源</a:t>
            </a:r>
            <a:r>
              <a:rPr lang="zh-CN" altLang="en-US" sz="2800" b="1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 Narrow" panose="020B0604020202020204" pitchFamily="34" charset="0"/>
              </a:rPr>
              <a:t>：</a:t>
            </a:r>
            <a:r>
              <a:rPr lang="zh-CN" altLang="en-US" sz="2000" b="1">
                <a:solidFill>
                  <a:srgbClr val="FFFFFF"/>
                </a:solidFill>
                <a:latin typeface="Arial Narrow" panose="020B0604020202020204" pitchFamily="34" charset="0"/>
              </a:rPr>
              <a:t>进程是拥有资源的基本单位，线程不拥有资源，但继承进程的资源。</a:t>
            </a:r>
          </a:p>
          <a:p>
            <a:pPr>
              <a:spcBef>
                <a:spcPct val="0"/>
              </a:spcBef>
            </a:pPr>
            <a:r>
              <a:rPr lang="zh-CN" altLang="en-US" sz="2800" b="1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 Narrow" panose="020B0604020202020204" pitchFamily="34" charset="0"/>
              </a:rPr>
              <a:t>４．系统开销</a:t>
            </a:r>
            <a:r>
              <a:rPr lang="zh-CN" altLang="en-US" sz="2800" b="1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 Narrow" panose="020B0604020202020204" pitchFamily="34" charset="0"/>
              </a:rPr>
              <a:t>：</a:t>
            </a:r>
            <a:r>
              <a:rPr lang="zh-CN" altLang="en-US" sz="2000" b="1">
                <a:solidFill>
                  <a:srgbClr val="FFFFFF"/>
                </a:solidFill>
                <a:latin typeface="Arial Narrow" panose="020B0604020202020204" pitchFamily="34" charset="0"/>
              </a:rPr>
              <a:t>创建或撒消进程，系统都要为之分配或回收资源，</a:t>
            </a:r>
            <a:r>
              <a:rPr lang="en-US" altLang="zh-CN" sz="2000" b="1">
                <a:solidFill>
                  <a:srgbClr val="FFFFFF"/>
                </a:solidFill>
                <a:latin typeface="Arial Narrow" panose="020B0604020202020204" pitchFamily="34" charset="0"/>
              </a:rPr>
              <a:t>OS</a:t>
            </a:r>
            <a:r>
              <a:rPr lang="en-US" altLang="en-US" sz="2000" b="1">
                <a:solidFill>
                  <a:srgbClr val="FFFFFF"/>
                </a:solidFill>
                <a:latin typeface="Arial Narrow" panose="020B0604020202020204" pitchFamily="34" charset="0"/>
              </a:rPr>
              <a:t>的开销</a:t>
            </a:r>
            <a:r>
              <a:rPr lang="zh-CN" altLang="en-US" sz="2000" b="1">
                <a:solidFill>
                  <a:srgbClr val="FFFFFF"/>
                </a:solidFill>
                <a:latin typeface="Arial Narrow" panose="020B0604020202020204" pitchFamily="34" charset="0"/>
              </a:rPr>
              <a:t>将大于创建线程或撒消线程的开消。类似地在进程切换时，涉及到整个当前进程</a:t>
            </a:r>
            <a:r>
              <a:rPr lang="en-US" altLang="zh-CN" sz="2000" b="1">
                <a:solidFill>
                  <a:srgbClr val="FFFFFF"/>
                </a:solidFill>
                <a:latin typeface="Arial Narrow" panose="020B0604020202020204" pitchFamily="34" charset="0"/>
              </a:rPr>
              <a:t>CPU</a:t>
            </a:r>
            <a:r>
              <a:rPr lang="zh-CN" altLang="en-US" sz="2000" b="1">
                <a:solidFill>
                  <a:srgbClr val="FFFFFF"/>
                </a:solidFill>
                <a:latin typeface="Arial Narrow" panose="020B0604020202020204" pitchFamily="34" charset="0"/>
              </a:rPr>
              <a:t>环境的保存以及新被调度运行的进程的</a:t>
            </a:r>
            <a:r>
              <a:rPr lang="en-US" altLang="zh-CN" sz="2000" b="1">
                <a:solidFill>
                  <a:srgbClr val="FFFFFF"/>
                </a:solidFill>
                <a:latin typeface="Arial Narrow" panose="020B0604020202020204" pitchFamily="34" charset="0"/>
              </a:rPr>
              <a:t>CPU</a:t>
            </a:r>
            <a:r>
              <a:rPr lang="zh-CN" altLang="en-US" sz="2000" b="1">
                <a:solidFill>
                  <a:srgbClr val="FFFFFF"/>
                </a:solidFill>
                <a:latin typeface="Arial Narrow" panose="020B0604020202020204" pitchFamily="34" charset="0"/>
              </a:rPr>
              <a:t>环境的设置。而线程切换只须保存和设置少量寄存器的内容，并不涉及存储器管理方面的操作。因此，进程切换的开销也远大于线程切换的开销。</a:t>
            </a:r>
          </a:p>
          <a:p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80104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6" name="Rectangle 7">
            <a:extLst>
              <a:ext uri="{FF2B5EF4-FFF2-40B4-BE49-F238E27FC236}">
                <a16:creationId xmlns:a16="http://schemas.microsoft.com/office/drawing/2014/main" id="{040DBFF9-D8F4-9D43-A373-3DC70FD7902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165CEB82-25D8-0641-9F9E-A54EB9A4FF71}" type="slidenum">
              <a:rPr lang="en-US" altLang="zh-CN" sz="1200"/>
              <a:pPr/>
              <a:t>26</a:t>
            </a:fld>
            <a:endParaRPr lang="en-US" altLang="zh-CN" sz="1200"/>
          </a:p>
        </p:txBody>
      </p:sp>
      <p:sp>
        <p:nvSpPr>
          <p:cNvPr id="185347" name="Rectangle 2">
            <a:extLst>
              <a:ext uri="{FF2B5EF4-FFF2-40B4-BE49-F238E27FC236}">
                <a16:creationId xmlns:a16="http://schemas.microsoft.com/office/drawing/2014/main" id="{089B1C43-1B62-B045-868D-4F4F9B12B84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359427" name="Rectangle 3">
            <a:extLst>
              <a:ext uri="{FF2B5EF4-FFF2-40B4-BE49-F238E27FC236}">
                <a16:creationId xmlns:a16="http://schemas.microsoft.com/office/drawing/2014/main" id="{31CF7853-816B-2A4B-8DF6-2C0263231B7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30000"/>
              </a:lnSpc>
              <a:spcBef>
                <a:spcPct val="0"/>
              </a:spcBef>
            </a:pPr>
            <a:r>
              <a:rPr lang="zh-CN" altLang="en-US" sz="3200" b="1">
                <a:solidFill>
                  <a:srgbClr val="151B15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（</a:t>
            </a:r>
            <a:r>
              <a:rPr lang="en-US" altLang="zh-CN" sz="3200" b="1">
                <a:solidFill>
                  <a:srgbClr val="151B15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1</a:t>
            </a:r>
            <a:r>
              <a:rPr lang="zh-CN" altLang="en-US" sz="3200" b="1">
                <a:solidFill>
                  <a:srgbClr val="151B15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）内核支持线程</a:t>
            </a:r>
            <a:r>
              <a:rPr lang="en-US" altLang="zh-CN" sz="3200" b="1">
                <a:solidFill>
                  <a:srgbClr val="151B15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(</a:t>
            </a:r>
            <a:r>
              <a:rPr lang="zh-CN" altLang="en-US" sz="3200" b="1">
                <a:solidFill>
                  <a:srgbClr val="151B15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轻便进程</a:t>
            </a:r>
            <a:r>
              <a:rPr lang="en-US" altLang="zh-CN" sz="3200" b="1">
                <a:solidFill>
                  <a:srgbClr val="151B15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)</a:t>
            </a:r>
            <a:r>
              <a:rPr lang="zh-CN" altLang="en-US" sz="3200" b="1">
                <a:solidFill>
                  <a:srgbClr val="151B15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：无论用户进程中的线程或系统进程中的线程，它的创建、撤消和切换都由内核实现。</a:t>
            </a:r>
          </a:p>
          <a:p>
            <a:pPr>
              <a:lnSpc>
                <a:spcPct val="130000"/>
              </a:lnSpc>
              <a:spcBef>
                <a:spcPct val="0"/>
              </a:spcBef>
            </a:pPr>
            <a:r>
              <a:rPr lang="zh-CN" altLang="en-US" sz="3200" b="1">
                <a:solidFill>
                  <a:srgbClr val="151B15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         </a:t>
            </a:r>
            <a:r>
              <a:rPr lang="zh-CN" altLang="en-US" sz="3200" b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在内核中保留了一张线程控制块，内核根据该控制块而感知该线程的存在并对线程进行控制。</a:t>
            </a:r>
          </a:p>
          <a:p>
            <a:pPr>
              <a:lnSpc>
                <a:spcPct val="130000"/>
              </a:lnSpc>
              <a:spcBef>
                <a:spcPct val="0"/>
              </a:spcBef>
            </a:pPr>
            <a:r>
              <a:rPr lang="zh-CN" altLang="en-US" sz="3200" b="1">
                <a:solidFill>
                  <a:srgbClr val="151B15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（</a:t>
            </a:r>
            <a:r>
              <a:rPr lang="en-US" altLang="zh-CN" sz="3200" b="1">
                <a:solidFill>
                  <a:srgbClr val="151B15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2</a:t>
            </a:r>
            <a:r>
              <a:rPr lang="zh-CN" altLang="en-US" sz="3200" b="1">
                <a:solidFill>
                  <a:srgbClr val="151B15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）用户级线程：用户级线程仅存在于用户级中，它的创建、撤消和切换都与内核无关。</a:t>
            </a:r>
          </a:p>
          <a:p>
            <a:pPr>
              <a:lnSpc>
                <a:spcPct val="130000"/>
              </a:lnSpc>
              <a:spcBef>
                <a:spcPct val="0"/>
              </a:spcBef>
            </a:pPr>
            <a:r>
              <a:rPr lang="zh-CN" altLang="en-US" sz="3200" b="1">
                <a:solidFill>
                  <a:srgbClr val="151B15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          内核无法感知线程的存在</a:t>
            </a:r>
          </a:p>
        </p:txBody>
      </p:sp>
    </p:spTree>
    <p:extLst>
      <p:ext uri="{BB962C8B-B14F-4D97-AF65-F5344CB8AC3E}">
        <p14:creationId xmlns:p14="http://schemas.microsoft.com/office/powerpoint/2010/main" val="10968778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B1CB44-73D4-4D44-A9F1-CF17A2AAD0C5}" type="slidenum">
              <a:rPr lang="zh-CN" altLang="en-US" smtClean="0"/>
              <a:pPr/>
              <a:t>32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422820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>
            <a:extLst>
              <a:ext uri="{FF2B5EF4-FFF2-40B4-BE49-F238E27FC236}">
                <a16:creationId xmlns:a16="http://schemas.microsoft.com/office/drawing/2014/main" id="{6226486A-CFA4-1C45-AD33-C64C38046777}"/>
              </a:ext>
            </a:extLst>
          </p:cNvPr>
          <p:cNvGrpSpPr>
            <a:grpSpLocks/>
          </p:cNvGrpSpPr>
          <p:nvPr/>
        </p:nvGrpSpPr>
        <p:grpSpPr bwMode="auto">
          <a:xfrm>
            <a:off x="-1380067" y="1552576"/>
            <a:ext cx="13572067" cy="5305425"/>
            <a:chOff x="-652" y="978"/>
            <a:chExt cx="6412" cy="3342"/>
          </a:xfrm>
        </p:grpSpPr>
        <p:sp>
          <p:nvSpPr>
            <p:cNvPr id="5" name="Freeform 3">
              <a:extLst>
                <a:ext uri="{FF2B5EF4-FFF2-40B4-BE49-F238E27FC236}">
                  <a16:creationId xmlns:a16="http://schemas.microsoft.com/office/drawing/2014/main" id="{0535121F-41AF-7E4A-9144-24518CB4B3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61" y="1707"/>
              <a:ext cx="3699" cy="2613"/>
            </a:xfrm>
            <a:custGeom>
              <a:avLst/>
              <a:gdLst/>
              <a:ahLst/>
              <a:cxnLst>
                <a:cxn ang="0">
                  <a:pos x="1523" y="2611"/>
                </a:cxn>
                <a:cxn ang="0">
                  <a:pos x="3698" y="2612"/>
                </a:cxn>
                <a:cxn ang="0">
                  <a:pos x="3698" y="2228"/>
                </a:cxn>
                <a:cxn ang="0">
                  <a:pos x="0" y="0"/>
                </a:cxn>
                <a:cxn ang="0">
                  <a:pos x="160" y="118"/>
                </a:cxn>
                <a:cxn ang="0">
                  <a:pos x="292" y="219"/>
                </a:cxn>
                <a:cxn ang="0">
                  <a:pos x="441" y="347"/>
                </a:cxn>
                <a:cxn ang="0">
                  <a:pos x="585" y="482"/>
                </a:cxn>
                <a:cxn ang="0">
                  <a:pos x="796" y="711"/>
                </a:cxn>
                <a:cxn ang="0">
                  <a:pos x="983" y="955"/>
                </a:cxn>
                <a:cxn ang="0">
                  <a:pos x="1119" y="1168"/>
                </a:cxn>
                <a:cxn ang="0">
                  <a:pos x="1238" y="1388"/>
                </a:cxn>
                <a:cxn ang="0">
                  <a:pos x="1331" y="1608"/>
                </a:cxn>
                <a:cxn ang="0">
                  <a:pos x="1400" y="1809"/>
                </a:cxn>
                <a:cxn ang="0">
                  <a:pos x="1447" y="1979"/>
                </a:cxn>
                <a:cxn ang="0">
                  <a:pos x="1490" y="2190"/>
                </a:cxn>
                <a:cxn ang="0">
                  <a:pos x="1511" y="2374"/>
                </a:cxn>
                <a:cxn ang="0">
                  <a:pos x="1523" y="2611"/>
                </a:cxn>
              </a:cxnLst>
              <a:rect l="0" t="0" r="r" b="b"/>
              <a:pathLst>
                <a:path w="3699" h="2613">
                  <a:moveTo>
                    <a:pt x="1523" y="2611"/>
                  </a:moveTo>
                  <a:lnTo>
                    <a:pt x="3698" y="2612"/>
                  </a:lnTo>
                  <a:lnTo>
                    <a:pt x="3698" y="2228"/>
                  </a:lnTo>
                  <a:lnTo>
                    <a:pt x="0" y="0"/>
                  </a:lnTo>
                  <a:lnTo>
                    <a:pt x="160" y="118"/>
                  </a:lnTo>
                  <a:lnTo>
                    <a:pt x="292" y="219"/>
                  </a:lnTo>
                  <a:lnTo>
                    <a:pt x="441" y="347"/>
                  </a:lnTo>
                  <a:lnTo>
                    <a:pt x="585" y="482"/>
                  </a:lnTo>
                  <a:lnTo>
                    <a:pt x="796" y="711"/>
                  </a:lnTo>
                  <a:lnTo>
                    <a:pt x="983" y="955"/>
                  </a:lnTo>
                  <a:lnTo>
                    <a:pt x="1119" y="1168"/>
                  </a:lnTo>
                  <a:lnTo>
                    <a:pt x="1238" y="1388"/>
                  </a:lnTo>
                  <a:lnTo>
                    <a:pt x="1331" y="1608"/>
                  </a:lnTo>
                  <a:lnTo>
                    <a:pt x="1400" y="1809"/>
                  </a:lnTo>
                  <a:lnTo>
                    <a:pt x="1447" y="1979"/>
                  </a:lnTo>
                  <a:lnTo>
                    <a:pt x="1490" y="2190"/>
                  </a:lnTo>
                  <a:lnTo>
                    <a:pt x="1511" y="2374"/>
                  </a:lnTo>
                  <a:lnTo>
                    <a:pt x="1523" y="2611"/>
                  </a:lnTo>
                </a:path>
              </a:pathLst>
            </a:custGeom>
            <a:gradFill rotWithShape="0">
              <a:gsLst>
                <a:gs pos="0">
                  <a:schemeClr val="accent2">
                    <a:gamma/>
                    <a:shade val="46275"/>
                    <a:invGamma/>
                  </a:schemeClr>
                </a:gs>
                <a:gs pos="100000">
                  <a:schemeClr val="accent2"/>
                </a:gs>
              </a:gsLst>
              <a:lin ang="0" scaled="1"/>
            </a:gra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 sz="800" b="1"/>
            </a:p>
          </p:txBody>
        </p:sp>
        <p:sp>
          <p:nvSpPr>
            <p:cNvPr id="6" name="Arc 4">
              <a:extLst>
                <a:ext uri="{FF2B5EF4-FFF2-40B4-BE49-F238E27FC236}">
                  <a16:creationId xmlns:a16="http://schemas.microsoft.com/office/drawing/2014/main" id="{C3824057-1AEB-814C-BCB3-11E82C11CF36}"/>
                </a:ext>
              </a:extLst>
            </p:cNvPr>
            <p:cNvSpPr>
              <a:spLocks/>
            </p:cNvSpPr>
            <p:nvPr/>
          </p:nvSpPr>
          <p:spPr bwMode="auto">
            <a:xfrm>
              <a:off x="-652" y="978"/>
              <a:ext cx="4237" cy="3342"/>
            </a:xfrm>
            <a:custGeom>
              <a:avLst/>
              <a:gdLst>
                <a:gd name="G0" fmla="+- 0 0 0"/>
                <a:gd name="G1" fmla="+- 21231 0 0"/>
                <a:gd name="G2" fmla="+- 21600 0 0"/>
                <a:gd name="T0" fmla="*/ 3977 w 21600"/>
                <a:gd name="T1" fmla="*/ 0 h 21231"/>
                <a:gd name="T2" fmla="*/ 21600 w 21600"/>
                <a:gd name="T3" fmla="*/ 21231 h 21231"/>
                <a:gd name="T4" fmla="*/ 0 w 21600"/>
                <a:gd name="T5" fmla="*/ 21231 h 21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231" fill="none" extrusionOk="0">
                  <a:moveTo>
                    <a:pt x="3976" y="0"/>
                  </a:moveTo>
                  <a:cubicBezTo>
                    <a:pt x="14194" y="1914"/>
                    <a:pt x="21600" y="10835"/>
                    <a:pt x="21600" y="21231"/>
                  </a:cubicBezTo>
                </a:path>
                <a:path w="21600" h="21231" stroke="0" extrusionOk="0">
                  <a:moveTo>
                    <a:pt x="3976" y="0"/>
                  </a:moveTo>
                  <a:cubicBezTo>
                    <a:pt x="14194" y="1914"/>
                    <a:pt x="21600" y="10835"/>
                    <a:pt x="21600" y="21231"/>
                  </a:cubicBezTo>
                  <a:lnTo>
                    <a:pt x="0" y="21231"/>
                  </a:lnTo>
                  <a:close/>
                </a:path>
              </a:pathLst>
            </a:custGeom>
            <a:noFill/>
            <a:ln w="12700" cap="rnd">
              <a:solidFill>
                <a:schemeClr val="accent2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 sz="800" b="1"/>
            </a:p>
          </p:txBody>
        </p:sp>
      </p:grpSp>
      <p:sp>
        <p:nvSpPr>
          <p:cNvPr id="10245" name="Rectangle 5"/>
          <p:cNvSpPr>
            <a:spLocks noGrp="1" noChangeArrowheads="1"/>
          </p:cNvSpPr>
          <p:nvPr>
            <p:ph type="ctrTitle" sz="quarter"/>
          </p:nvPr>
        </p:nvSpPr>
        <p:spPr>
          <a:xfrm>
            <a:off x="1725084" y="762000"/>
            <a:ext cx="10363200" cy="1143000"/>
          </a:xfrm>
        </p:spPr>
        <p:txBody>
          <a:bodyPr anchor="b"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0246" name="Rectangle 6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914400" y="3429000"/>
            <a:ext cx="8534400" cy="1752600"/>
          </a:xfrm>
        </p:spPr>
        <p:txBody>
          <a:bodyPr lIns="92075" tIns="46038" rIns="92075" bIns="46038" anchor="ctr"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C5134504-7239-C846-8960-65D6E0153758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63E703B-23AC-7941-8131-2C3A6729ED8E}" type="datetime1">
              <a:rPr lang="en-US" altLang="zh-CN" smtClean="0"/>
              <a:t>9/30/25</a:t>
            </a:fld>
            <a:endParaRPr lang="en-US" altLang="zh-CN"/>
          </a:p>
        </p:txBody>
      </p:sp>
      <p:sp>
        <p:nvSpPr>
          <p:cNvPr id="8" name="Rectangle 8">
            <a:extLst>
              <a:ext uri="{FF2B5EF4-FFF2-40B4-BE49-F238E27FC236}">
                <a16:creationId xmlns:a16="http://schemas.microsoft.com/office/drawing/2014/main" id="{2C185AB4-C335-1A43-9343-FE16D512DA9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9">
            <a:extLst>
              <a:ext uri="{FF2B5EF4-FFF2-40B4-BE49-F238E27FC236}">
                <a16:creationId xmlns:a16="http://schemas.microsoft.com/office/drawing/2014/main" id="{5D3155CC-CD1F-3248-BADB-6A64307FB9B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CE0EFE8-A1B1-9148-AF8B-3E843DF22B36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72897741"/>
      </p:ext>
    </p:extLst>
  </p:cSld>
  <p:clrMapOvr>
    <a:masterClrMapping/>
  </p:clrMapOvr>
  <p:transition>
    <p:random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11">
            <a:extLst>
              <a:ext uri="{FF2B5EF4-FFF2-40B4-BE49-F238E27FC236}">
                <a16:creationId xmlns:a16="http://schemas.microsoft.com/office/drawing/2014/main" id="{0FC46CA5-9C23-EA4B-A1CA-179AC2802E6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C20A648-958C-9741-A428-1B5CC8035D31}" type="datetime1">
              <a:rPr lang="en-US" altLang="zh-CN" smtClean="0"/>
              <a:t>9/30/25</a:t>
            </a:fld>
            <a:endParaRPr lang="en-US" altLang="zh-CN"/>
          </a:p>
        </p:txBody>
      </p:sp>
      <p:sp>
        <p:nvSpPr>
          <p:cNvPr id="6" name="Rectangle 12">
            <a:extLst>
              <a:ext uri="{FF2B5EF4-FFF2-40B4-BE49-F238E27FC236}">
                <a16:creationId xmlns:a16="http://schemas.microsoft.com/office/drawing/2014/main" id="{3E8BCF28-BEF7-1C4C-A913-AF01AEAC968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3">
            <a:extLst>
              <a:ext uri="{FF2B5EF4-FFF2-40B4-BE49-F238E27FC236}">
                <a16:creationId xmlns:a16="http://schemas.microsoft.com/office/drawing/2014/main" id="{58BC64D1-131B-D44E-97E8-0DAF844437B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C131641-C51B-A442-B846-21C7760E0B74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38089038"/>
      </p:ext>
    </p:extLst>
  </p:cSld>
  <p:clrMapOvr>
    <a:masterClrMapping/>
  </p:clrMapOvr>
  <p:transition>
    <p:random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417B97A9-A1DE-F64A-8AF9-EE0DE29E2C4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F75E415-8189-0449-A741-118B51886EB2}" type="datetime1">
              <a:rPr lang="en-US" altLang="zh-CN" smtClean="0"/>
              <a:t>9/30/25</a:t>
            </a:fld>
            <a:endParaRPr lang="en-US" altLang="zh-CN"/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28798A0E-D3A8-A14D-B18A-771AF9EBA42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D8D25071-C970-2F43-B6DB-68227EEEDAA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0815B42-67B0-9345-9D54-A5AC188A4A23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98851625"/>
      </p:ext>
    </p:extLst>
  </p:cSld>
  <p:clrMapOvr>
    <a:masterClrMapping/>
  </p:clrMapOvr>
  <p:transition>
    <p:random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953500" y="95251"/>
            <a:ext cx="2711451" cy="599757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14918" y="95251"/>
            <a:ext cx="7935383" cy="599757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6614BAFC-8A95-6A4C-856E-D94B7E9A694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9BAD073-AF20-F84F-B655-3D528DA1697A}" type="datetime1">
              <a:rPr lang="en-US" altLang="zh-CN" smtClean="0"/>
              <a:t>9/30/25</a:t>
            </a:fld>
            <a:endParaRPr lang="en-US" altLang="zh-CN"/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20C7080D-01C0-0341-8A87-A80893EDBB5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4C72F445-2AE2-194C-9C12-2BAC7249B9C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6789A0C-B670-424C-A8C3-65088DD066A9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4109973"/>
      </p:ext>
    </p:extLst>
  </p:cSld>
  <p:clrMapOvr>
    <a:masterClrMapping/>
  </p:clrMapOvr>
  <p:transition>
    <p:random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F952E143-E516-2F41-86CD-1CD175500BE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D5B2CFC-0D0D-B442-BEEA-F587DAEED54D}" type="datetime1">
              <a:rPr lang="en-US" altLang="zh-CN" smtClean="0"/>
              <a:t>9/30/25</a:t>
            </a:fld>
            <a:endParaRPr lang="en-US" altLang="zh-CN"/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27B76537-12C5-1842-88A8-139DD00B9AE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A00D5E72-9AC5-DE46-AE3C-77D216AC852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5AD6DFB-6666-AD44-B276-38AB57C461E8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8188862"/>
      </p:ext>
    </p:extLst>
  </p:cSld>
  <p:clrMapOvr>
    <a:masterClrMapping/>
  </p:clrMapOvr>
  <p:transition>
    <p:random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D82DD8DB-BD48-7447-A56E-737A5596173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52CF337-856A-2F49-A66D-B27072591B85}" type="datetime1">
              <a:rPr lang="en-US" altLang="zh-CN" smtClean="0"/>
              <a:t>9/30/25</a:t>
            </a:fld>
            <a:endParaRPr lang="en-US" altLang="zh-CN"/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F0E3BE8B-7574-314B-9D5A-06FFCE8DB06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00A4AAAE-CF7D-C94D-A774-46274CDE860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5076E67-1031-0C41-AAD0-5499F93954D8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18735003"/>
      </p:ext>
    </p:extLst>
  </p:cSld>
  <p:clrMapOvr>
    <a:masterClrMapping/>
  </p:clrMapOvr>
  <p:transition>
    <p:random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E1F760DF-1E23-6647-83C0-306AAAEFC46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89A8ECF-E311-6E42-A997-00587BBD32B6}" type="datetime1">
              <a:rPr lang="en-US" altLang="zh-CN" smtClean="0"/>
              <a:t>9/30/25</a:t>
            </a:fld>
            <a:endParaRPr lang="en-US" altLang="zh-CN"/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B2C5AA09-C7D4-9F42-8BD4-75FD46F19E8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F502ED2D-18A3-3649-9AC1-FBB728F0104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AF7CEB-C410-9B47-8B69-F39D84FB7B9F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88027563"/>
      </p:ext>
    </p:extLst>
  </p:cSld>
  <p:clrMapOvr>
    <a:masterClrMapping/>
  </p:clrMapOvr>
  <p:transition>
    <p:random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14917" y="1412875"/>
            <a:ext cx="5272616" cy="46799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90734" y="1412875"/>
            <a:ext cx="5272617" cy="46799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11">
            <a:extLst>
              <a:ext uri="{FF2B5EF4-FFF2-40B4-BE49-F238E27FC236}">
                <a16:creationId xmlns:a16="http://schemas.microsoft.com/office/drawing/2014/main" id="{00BE017E-3CB5-DE44-A12F-C54D3894563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B3FC864-A7B5-F64D-8236-843C8BD5D62F}" type="datetime1">
              <a:rPr lang="en-US" altLang="zh-CN" smtClean="0"/>
              <a:t>9/30/25</a:t>
            </a:fld>
            <a:endParaRPr lang="en-US" altLang="zh-CN"/>
          </a:p>
        </p:txBody>
      </p:sp>
      <p:sp>
        <p:nvSpPr>
          <p:cNvPr id="6" name="Rectangle 12">
            <a:extLst>
              <a:ext uri="{FF2B5EF4-FFF2-40B4-BE49-F238E27FC236}">
                <a16:creationId xmlns:a16="http://schemas.microsoft.com/office/drawing/2014/main" id="{2460A850-997A-0541-86A0-D98DDE87F64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3">
            <a:extLst>
              <a:ext uri="{FF2B5EF4-FFF2-40B4-BE49-F238E27FC236}">
                <a16:creationId xmlns:a16="http://schemas.microsoft.com/office/drawing/2014/main" id="{865A1988-FF20-8944-AE0F-420699C2803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B7379D8-6513-634E-8897-5DA3B5AB9B10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78215377"/>
      </p:ext>
    </p:extLst>
  </p:cSld>
  <p:clrMapOvr>
    <a:masterClrMapping/>
  </p:clrMapOvr>
  <p:transition>
    <p:random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11">
            <a:extLst>
              <a:ext uri="{FF2B5EF4-FFF2-40B4-BE49-F238E27FC236}">
                <a16:creationId xmlns:a16="http://schemas.microsoft.com/office/drawing/2014/main" id="{3C9CDEFE-866C-4048-9028-C9141F9B6F5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FA19708-AE9A-274F-8664-050677056EFF}" type="datetime1">
              <a:rPr lang="en-US" altLang="zh-CN" smtClean="0"/>
              <a:t>9/30/25</a:t>
            </a:fld>
            <a:endParaRPr lang="en-US" altLang="zh-CN"/>
          </a:p>
        </p:txBody>
      </p:sp>
      <p:sp>
        <p:nvSpPr>
          <p:cNvPr id="8" name="Rectangle 12">
            <a:extLst>
              <a:ext uri="{FF2B5EF4-FFF2-40B4-BE49-F238E27FC236}">
                <a16:creationId xmlns:a16="http://schemas.microsoft.com/office/drawing/2014/main" id="{D26FADBF-A17E-114D-A506-2A4ABB4F263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13">
            <a:extLst>
              <a:ext uri="{FF2B5EF4-FFF2-40B4-BE49-F238E27FC236}">
                <a16:creationId xmlns:a16="http://schemas.microsoft.com/office/drawing/2014/main" id="{0A316D84-8525-2644-92F1-2DFBDDC955C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CE23F84-24CA-4941-B029-8F0FAA5482AF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3652603"/>
      </p:ext>
    </p:extLst>
  </p:cSld>
  <p:clrMapOvr>
    <a:masterClrMapping/>
  </p:clrMapOvr>
  <p:transition>
    <p:random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11">
            <a:extLst>
              <a:ext uri="{FF2B5EF4-FFF2-40B4-BE49-F238E27FC236}">
                <a16:creationId xmlns:a16="http://schemas.microsoft.com/office/drawing/2014/main" id="{2863D4CA-A429-0048-B6DD-EE353587C7B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2AF53B-127A-A142-9C74-2056DF5D5ED2}" type="datetime1">
              <a:rPr lang="en-US" altLang="zh-CN" smtClean="0"/>
              <a:t>9/30/25</a:t>
            </a:fld>
            <a:endParaRPr lang="en-US" altLang="zh-CN"/>
          </a:p>
        </p:txBody>
      </p:sp>
      <p:sp>
        <p:nvSpPr>
          <p:cNvPr id="4" name="Rectangle 12">
            <a:extLst>
              <a:ext uri="{FF2B5EF4-FFF2-40B4-BE49-F238E27FC236}">
                <a16:creationId xmlns:a16="http://schemas.microsoft.com/office/drawing/2014/main" id="{448B57B0-805B-AC47-A657-2B32DAE18A2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3">
            <a:extLst>
              <a:ext uri="{FF2B5EF4-FFF2-40B4-BE49-F238E27FC236}">
                <a16:creationId xmlns:a16="http://schemas.microsoft.com/office/drawing/2014/main" id="{C653F2B6-F09F-5846-B3C2-85DC0B595FB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306F920-8F9B-6440-868E-E05577D2AEEB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29605728"/>
      </p:ext>
    </p:extLst>
  </p:cSld>
  <p:clrMapOvr>
    <a:masterClrMapping/>
  </p:clrMapOvr>
  <p:transition>
    <p:random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>
            <a:extLst>
              <a:ext uri="{FF2B5EF4-FFF2-40B4-BE49-F238E27FC236}">
                <a16:creationId xmlns:a16="http://schemas.microsoft.com/office/drawing/2014/main" id="{D6608629-6A48-544D-BCC3-19E118B0F51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407D10A-BDCA-EE48-8D8C-11DC1DE1598A}" type="datetime1">
              <a:rPr lang="en-US" altLang="zh-CN" smtClean="0"/>
              <a:t>9/30/25</a:t>
            </a:fld>
            <a:endParaRPr lang="en-US" altLang="zh-CN"/>
          </a:p>
        </p:txBody>
      </p:sp>
      <p:sp>
        <p:nvSpPr>
          <p:cNvPr id="3" name="Rectangle 12">
            <a:extLst>
              <a:ext uri="{FF2B5EF4-FFF2-40B4-BE49-F238E27FC236}">
                <a16:creationId xmlns:a16="http://schemas.microsoft.com/office/drawing/2014/main" id="{59017AAA-FB21-7D43-9EF5-F0B22301FBC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13">
            <a:extLst>
              <a:ext uri="{FF2B5EF4-FFF2-40B4-BE49-F238E27FC236}">
                <a16:creationId xmlns:a16="http://schemas.microsoft.com/office/drawing/2014/main" id="{7994BE11-5817-F04A-8EE6-ADBDD60FA45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EC01821-FBC1-0943-A98A-47205D9EC5A4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00774864"/>
      </p:ext>
    </p:extLst>
  </p:cSld>
  <p:clrMapOvr>
    <a:masterClrMapping/>
  </p:clrMapOvr>
  <p:transition>
    <p:random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11">
            <a:extLst>
              <a:ext uri="{FF2B5EF4-FFF2-40B4-BE49-F238E27FC236}">
                <a16:creationId xmlns:a16="http://schemas.microsoft.com/office/drawing/2014/main" id="{DB3466F1-1536-3D4D-9DEC-DE056C815C5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24A717A-AE0D-3F43-B6E4-6B12A1A3A16D}" type="datetime1">
              <a:rPr lang="en-US" altLang="zh-CN" smtClean="0"/>
              <a:t>9/30/25</a:t>
            </a:fld>
            <a:endParaRPr lang="en-US" altLang="zh-CN"/>
          </a:p>
        </p:txBody>
      </p:sp>
      <p:sp>
        <p:nvSpPr>
          <p:cNvPr id="6" name="Rectangle 12">
            <a:extLst>
              <a:ext uri="{FF2B5EF4-FFF2-40B4-BE49-F238E27FC236}">
                <a16:creationId xmlns:a16="http://schemas.microsoft.com/office/drawing/2014/main" id="{CB95D958-EA07-664B-8D50-25C22D8F912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3">
            <a:extLst>
              <a:ext uri="{FF2B5EF4-FFF2-40B4-BE49-F238E27FC236}">
                <a16:creationId xmlns:a16="http://schemas.microsoft.com/office/drawing/2014/main" id="{DA828A80-0269-1843-A704-D1175B38919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46AEB4C-BC76-7C4C-854D-18A0031F3C03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83893601"/>
      </p:ext>
    </p:extLst>
  </p:cSld>
  <p:clrMapOvr>
    <a:masterClrMapping/>
  </p:clrMapOvr>
  <p:transition>
    <p:random/>
  </p:transition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chemeClr val="bg1"/>
            </a:gs>
            <a:gs pos="100000">
              <a:schemeClr val="bg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1" name="Rectangle 5">
            <a:extLst>
              <a:ext uri="{FF2B5EF4-FFF2-40B4-BE49-F238E27FC236}">
                <a16:creationId xmlns:a16="http://schemas.microsoft.com/office/drawing/2014/main" id="{7951D336-32AB-A145-85DE-EA637DB062D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609600"/>
            <a:ext cx="103632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5123" name="Rectangle 9">
            <a:extLst>
              <a:ext uri="{FF2B5EF4-FFF2-40B4-BE49-F238E27FC236}">
                <a16:creationId xmlns:a16="http://schemas.microsoft.com/office/drawing/2014/main" id="{599EC733-66F1-2946-B87D-13B34E8301E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1981200"/>
            <a:ext cx="103632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3" name="Rectangle 7">
            <a:extLst>
              <a:ext uri="{FF2B5EF4-FFF2-40B4-BE49-F238E27FC236}">
                <a16:creationId xmlns:a16="http://schemas.microsoft.com/office/drawing/2014/main" id="{DD72E3C7-EF1E-1142-BEB9-48C0458E1256}"/>
              </a:ext>
            </a:extLst>
          </p:cNvPr>
          <p:cNvSpPr>
            <a:spLocks noGrp="1" noChangeArrowheads="1"/>
          </p:cNvSpPr>
          <p:nvPr>
            <p:ph type="dt" sz="quarter" idx="2"/>
          </p:nvPr>
        </p:nvSpPr>
        <p:spPr bwMode="auto">
          <a:xfrm>
            <a:off x="914400" y="6248400"/>
            <a:ext cx="25400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kumimoji="0" sz="1400" b="0">
                <a:latin typeface="Times New Roman" pitchFamily="18" charset="0"/>
              </a:defRPr>
            </a:lvl1pPr>
          </a:lstStyle>
          <a:p>
            <a:pPr>
              <a:defRPr/>
            </a:pPr>
            <a:fld id="{E3806E8E-8773-B749-A45F-4D7AD16F776E}" type="datetime1">
              <a:rPr lang="en-US" altLang="zh-CN" smtClean="0"/>
              <a:t>9/30/25</a:t>
            </a:fld>
            <a:endParaRPr lang="en-US" altLang="zh-CN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32CD1D97-F3A0-3340-9202-43FFE7F2F4DC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8400"/>
            <a:ext cx="38608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ctr">
              <a:spcBef>
                <a:spcPct val="0"/>
              </a:spcBef>
              <a:defRPr kumimoji="0" sz="14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5" name="Rectangle 9">
            <a:extLst>
              <a:ext uri="{FF2B5EF4-FFF2-40B4-BE49-F238E27FC236}">
                <a16:creationId xmlns:a16="http://schemas.microsoft.com/office/drawing/2014/main" id="{2AA8595D-E7C7-8F46-9DD0-E6B1A00ED737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8400"/>
            <a:ext cx="25400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kumimoji="0" sz="1400"/>
            </a:lvl1pPr>
          </a:lstStyle>
          <a:p>
            <a:fld id="{D9AA3D42-D8F9-D741-8913-7594AF5C38F5}" type="slidenum">
              <a:rPr lang="zh-CN" altLang="en-US"/>
              <a:pPr/>
              <a:t>‹#›</a:t>
            </a:fld>
            <a:endParaRPr lang="en-US" altLang="zh-CN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4060" r:id="rId1"/>
  </p:sldLayoutIdLst>
  <p:transition>
    <p:random/>
  </p:transition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itchFamily="34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itchFamily="34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itchFamily="34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itchFamily="34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itchFamily="34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itchFamily="34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itchFamily="34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itchFamily="34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80000"/>
        <a:buFont typeface="Wingdings" pitchFamily="2" charset="2"/>
        <a:buChar char="l"/>
        <a:defRPr kumimoji="1" sz="3200">
          <a:solidFill>
            <a:schemeClr val="tx1"/>
          </a:solidFill>
          <a:latin typeface="Arial" charset="0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90000"/>
        <a:buChar char="–"/>
        <a:defRPr kumimoji="1" sz="2800">
          <a:solidFill>
            <a:schemeClr val="tx1"/>
          </a:solidFill>
          <a:latin typeface="Arial" charset="0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0000"/>
        <a:buFont typeface="Wingdings" pitchFamily="2" charset="2"/>
        <a:buChar char="l"/>
        <a:defRPr kumimoji="1" sz="2400">
          <a:solidFill>
            <a:schemeClr val="tx1"/>
          </a:solidFill>
          <a:latin typeface="Arial" charset="0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–"/>
        <a:defRPr kumimoji="1" sz="2000">
          <a:solidFill>
            <a:schemeClr val="tx1"/>
          </a:solidFill>
          <a:latin typeface="Arial" charset="0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Char char="•"/>
        <a:defRPr kumimoji="1" sz="2000">
          <a:solidFill>
            <a:schemeClr val="tx1"/>
          </a:solidFill>
          <a:latin typeface="Arial" charset="0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Char char="•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Char char="•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Char char="•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Char char="•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6" name="Rectangle 2">
            <a:extLst>
              <a:ext uri="{FF2B5EF4-FFF2-40B4-BE49-F238E27FC236}">
                <a16:creationId xmlns:a16="http://schemas.microsoft.com/office/drawing/2014/main" id="{8FD15AC3-E870-8E4C-82FB-3AFB0C46D7C0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556684" y="368301"/>
            <a:ext cx="584200" cy="474663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spcBef>
                <a:spcPct val="0"/>
              </a:spcBef>
              <a:defRPr/>
            </a:pPr>
            <a:endParaRPr lang="zh-CN" altLang="en-US" sz="2400">
              <a:latin typeface="Tahoma" pitchFamily="34" charset="0"/>
            </a:endParaRPr>
          </a:p>
        </p:txBody>
      </p:sp>
      <p:sp>
        <p:nvSpPr>
          <p:cNvPr id="164867" name="Rectangle 3">
            <a:extLst>
              <a:ext uri="{FF2B5EF4-FFF2-40B4-BE49-F238E27FC236}">
                <a16:creationId xmlns:a16="http://schemas.microsoft.com/office/drawing/2014/main" id="{230670F6-2D71-F24C-B236-408CC47E9CCF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1066801" y="368301"/>
            <a:ext cx="438151" cy="474663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spcBef>
                <a:spcPct val="0"/>
              </a:spcBef>
              <a:defRPr/>
            </a:pPr>
            <a:endParaRPr lang="zh-CN" altLang="en-US" sz="2400">
              <a:latin typeface="Tahoma" pitchFamily="34" charset="0"/>
            </a:endParaRPr>
          </a:p>
        </p:txBody>
      </p:sp>
      <p:sp>
        <p:nvSpPr>
          <p:cNvPr id="164868" name="Rectangle 4">
            <a:extLst>
              <a:ext uri="{FF2B5EF4-FFF2-40B4-BE49-F238E27FC236}">
                <a16:creationId xmlns:a16="http://schemas.microsoft.com/office/drawing/2014/main" id="{B846D790-31EC-AB42-97C5-EBA5FE9C26B5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721785" y="790576"/>
            <a:ext cx="563033" cy="474663"/>
          </a:xfrm>
          <a:prstGeom prst="rect">
            <a:avLst/>
          </a:prstGeom>
          <a:solidFill>
            <a:schemeClr val="folHlink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spcBef>
                <a:spcPct val="0"/>
              </a:spcBef>
              <a:defRPr/>
            </a:pPr>
            <a:endParaRPr lang="zh-CN" altLang="en-US" sz="2400">
              <a:latin typeface="Tahoma" pitchFamily="34" charset="0"/>
            </a:endParaRPr>
          </a:p>
        </p:txBody>
      </p:sp>
      <p:sp>
        <p:nvSpPr>
          <p:cNvPr id="164869" name="Rectangle 5">
            <a:extLst>
              <a:ext uri="{FF2B5EF4-FFF2-40B4-BE49-F238E27FC236}">
                <a16:creationId xmlns:a16="http://schemas.microsoft.com/office/drawing/2014/main" id="{5B70013F-FB5B-E54A-866C-8946803BBF5D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1214967" y="790576"/>
            <a:ext cx="491067" cy="474663"/>
          </a:xfrm>
          <a:prstGeom prst="rect">
            <a:avLst/>
          </a:prstGeom>
          <a:gradFill rotWithShape="0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spcBef>
                <a:spcPct val="0"/>
              </a:spcBef>
              <a:defRPr/>
            </a:pPr>
            <a:endParaRPr lang="zh-CN" altLang="en-US" sz="2400">
              <a:latin typeface="Tahoma" pitchFamily="34" charset="0"/>
            </a:endParaRPr>
          </a:p>
        </p:txBody>
      </p:sp>
      <p:sp>
        <p:nvSpPr>
          <p:cNvPr id="164870" name="Rectangle 6">
            <a:extLst>
              <a:ext uri="{FF2B5EF4-FFF2-40B4-BE49-F238E27FC236}">
                <a16:creationId xmlns:a16="http://schemas.microsoft.com/office/drawing/2014/main" id="{58886DAE-C8D7-E741-B388-B44BE33BE50B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169333" y="717551"/>
            <a:ext cx="747184" cy="422275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spcBef>
                <a:spcPct val="0"/>
              </a:spcBef>
              <a:defRPr/>
            </a:pPr>
            <a:endParaRPr lang="zh-CN" altLang="en-US" sz="2400">
              <a:latin typeface="Tahoma" pitchFamily="34" charset="0"/>
            </a:endParaRPr>
          </a:p>
        </p:txBody>
      </p:sp>
      <p:sp>
        <p:nvSpPr>
          <p:cNvPr id="164871" name="Rectangle 7">
            <a:extLst>
              <a:ext uri="{FF2B5EF4-FFF2-40B4-BE49-F238E27FC236}">
                <a16:creationId xmlns:a16="http://schemas.microsoft.com/office/drawing/2014/main" id="{3AB3E1B9-4CF2-BC4D-B9C6-46E471F770DB}"/>
              </a:ext>
            </a:extLst>
          </p:cNvPr>
          <p:cNvSpPr>
            <a:spLocks noChangeArrowheads="1"/>
          </p:cNvSpPr>
          <p:nvPr/>
        </p:nvSpPr>
        <p:spPr bwMode="gray">
          <a:xfrm>
            <a:off x="1016000" y="260351"/>
            <a:ext cx="42333" cy="1052513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spcBef>
                <a:spcPct val="0"/>
              </a:spcBef>
              <a:defRPr/>
            </a:pPr>
            <a:endParaRPr lang="zh-CN" altLang="en-US" sz="2400">
              <a:latin typeface="Tahoma" pitchFamily="34" charset="0"/>
            </a:endParaRPr>
          </a:p>
        </p:txBody>
      </p:sp>
      <p:sp>
        <p:nvSpPr>
          <p:cNvPr id="164872" name="Rectangle 8">
            <a:extLst>
              <a:ext uri="{FF2B5EF4-FFF2-40B4-BE49-F238E27FC236}">
                <a16:creationId xmlns:a16="http://schemas.microsoft.com/office/drawing/2014/main" id="{BFDCF749-3CC8-0441-8945-1F0AA91E539C}"/>
              </a:ext>
            </a:extLst>
          </p:cNvPr>
          <p:cNvSpPr>
            <a:spLocks noChangeArrowheads="1"/>
          </p:cNvSpPr>
          <p:nvPr/>
        </p:nvSpPr>
        <p:spPr bwMode="gray">
          <a:xfrm>
            <a:off x="624418" y="981075"/>
            <a:ext cx="10968567" cy="31750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spcBef>
                <a:spcPct val="0"/>
              </a:spcBef>
              <a:defRPr/>
            </a:pPr>
            <a:endParaRPr lang="zh-CN" altLang="en-US" sz="2400">
              <a:latin typeface="Tahoma" pitchFamily="34" charset="0"/>
            </a:endParaRPr>
          </a:p>
        </p:txBody>
      </p:sp>
      <p:sp>
        <p:nvSpPr>
          <p:cNvPr id="6153" name="Rectangle 9">
            <a:extLst>
              <a:ext uri="{FF2B5EF4-FFF2-40B4-BE49-F238E27FC236}">
                <a16:creationId xmlns:a16="http://schemas.microsoft.com/office/drawing/2014/main" id="{51C3D13E-901D-3B44-93E8-32DBF66F6CD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775884" y="95251"/>
            <a:ext cx="9889067" cy="885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6154" name="Rectangle 10">
            <a:extLst>
              <a:ext uri="{FF2B5EF4-FFF2-40B4-BE49-F238E27FC236}">
                <a16:creationId xmlns:a16="http://schemas.microsoft.com/office/drawing/2014/main" id="{BAD3E6B3-3194-524B-867D-C481347F92E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14918" y="1412875"/>
            <a:ext cx="10748433" cy="4679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64875" name="Rectangle 11">
            <a:extLst>
              <a:ext uri="{FF2B5EF4-FFF2-40B4-BE49-F238E27FC236}">
                <a16:creationId xmlns:a16="http://schemas.microsoft.com/office/drawing/2014/main" id="{5F485460-5AFE-0947-A188-18F41E351C3B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549400" y="6243638"/>
            <a:ext cx="2540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kumimoji="0" sz="1400" b="0">
                <a:latin typeface="+mn-lt"/>
              </a:defRPr>
            </a:lvl1pPr>
          </a:lstStyle>
          <a:p>
            <a:pPr>
              <a:defRPr/>
            </a:pPr>
            <a:fld id="{66FF172B-229E-7C45-9E28-9905CD3F4E3B}" type="datetime1">
              <a:rPr lang="en-US" altLang="zh-CN" smtClean="0"/>
              <a:t>9/30/25</a:t>
            </a:fld>
            <a:endParaRPr lang="en-US" altLang="zh-CN"/>
          </a:p>
        </p:txBody>
      </p:sp>
      <p:sp>
        <p:nvSpPr>
          <p:cNvPr id="164876" name="Rectangle 12">
            <a:extLst>
              <a:ext uri="{FF2B5EF4-FFF2-40B4-BE49-F238E27FC236}">
                <a16:creationId xmlns:a16="http://schemas.microsoft.com/office/drawing/2014/main" id="{EE8F0E1F-B204-044F-8CA1-B2A144873026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876800" y="6243638"/>
            <a:ext cx="3860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spcBef>
                <a:spcPct val="0"/>
              </a:spcBef>
              <a:defRPr kumimoji="0" sz="1400">
                <a:latin typeface="Tahoma" pitchFamily="34" charset="0"/>
              </a:defRPr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164877" name="Rectangle 13">
            <a:extLst>
              <a:ext uri="{FF2B5EF4-FFF2-40B4-BE49-F238E27FC236}">
                <a16:creationId xmlns:a16="http://schemas.microsoft.com/office/drawing/2014/main" id="{74050A94-6325-B645-8927-B4EDA9D61488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9389533" y="6243638"/>
            <a:ext cx="2540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kumimoji="0" sz="1400">
                <a:latin typeface="Tahoma" panose="020B0604030504040204" pitchFamily="34" charset="0"/>
              </a:defRPr>
            </a:lvl1pPr>
          </a:lstStyle>
          <a:p>
            <a:fld id="{52F898A0-99AE-C143-859E-D1F47EFDC126}" type="slidenum">
              <a:rPr lang="zh-CN" altLang="en-US"/>
              <a:pPr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49" r:id="rId1"/>
    <p:sldLayoutId id="2147484050" r:id="rId2"/>
    <p:sldLayoutId id="2147484051" r:id="rId3"/>
    <p:sldLayoutId id="2147484052" r:id="rId4"/>
    <p:sldLayoutId id="2147484053" r:id="rId5"/>
    <p:sldLayoutId id="2147484054" r:id="rId6"/>
    <p:sldLayoutId id="2147484055" r:id="rId7"/>
    <p:sldLayoutId id="2147484056" r:id="rId8"/>
    <p:sldLayoutId id="2147484057" r:id="rId9"/>
    <p:sldLayoutId id="2147484058" r:id="rId10"/>
    <p:sldLayoutId id="2147484059" r:id="rId11"/>
  </p:sldLayoutIdLst>
  <p:transition>
    <p:random/>
  </p:transition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  <a:ea typeface="宋体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  <a:ea typeface="宋体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  <a:ea typeface="宋体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  <a:ea typeface="宋体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  <a:ea typeface="宋体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  <a:ea typeface="宋体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  <a:ea typeface="宋体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itchFamily="2" charset="2"/>
        <a:buChar char="n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55000"/>
        <a:buFont typeface="Wingdings" pitchFamily="2" charset="2"/>
        <a:buChar char="n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50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55000"/>
        <a:buFont typeface="Wingdings" pitchFamily="2" charset="2"/>
        <a:buChar char="n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026">
            <a:extLst>
              <a:ext uri="{FF2B5EF4-FFF2-40B4-BE49-F238E27FC236}">
                <a16:creationId xmlns:a16="http://schemas.microsoft.com/office/drawing/2014/main" id="{D43D4CCB-8355-0D4D-A39C-C2C6C8AE416A}"/>
              </a:ext>
            </a:extLst>
          </p:cNvPr>
          <p:cNvSpPr>
            <a:spLocks noGrp="1" noChangeArrowheads="1"/>
          </p:cNvSpPr>
          <p:nvPr>
            <p:ph type="ctrTitle" idx="4294967295"/>
          </p:nvPr>
        </p:nvSpPr>
        <p:spPr>
          <a:xfrm>
            <a:off x="3287713" y="1125538"/>
            <a:ext cx="5746750" cy="1143000"/>
          </a:xfrm>
          <a:solidFill>
            <a:srgbClr val="FFFFFF"/>
          </a:solidFill>
        </p:spPr>
        <p:txBody>
          <a:bodyPr/>
          <a:lstStyle/>
          <a:p>
            <a:pPr eaLnBrk="1" hangingPunct="1"/>
            <a:r>
              <a:rPr lang="zh-CN" altLang="en-US" sz="4800" b="1"/>
              <a:t>计算机操作系统原理</a:t>
            </a:r>
          </a:p>
        </p:txBody>
      </p:sp>
      <p:sp>
        <p:nvSpPr>
          <p:cNvPr id="8195" name="Rectangle 1027">
            <a:extLst>
              <a:ext uri="{FF2B5EF4-FFF2-40B4-BE49-F238E27FC236}">
                <a16:creationId xmlns:a16="http://schemas.microsoft.com/office/drawing/2014/main" id="{1ED8EBD9-1D6C-354B-ACED-35ED65F8FECF}"/>
              </a:ext>
            </a:extLst>
          </p:cNvPr>
          <p:cNvSpPr>
            <a:spLocks noGrp="1" noChangeArrowheads="1"/>
          </p:cNvSpPr>
          <p:nvPr>
            <p:ph type="subTitle" idx="4294967295"/>
          </p:nvPr>
        </p:nvSpPr>
        <p:spPr>
          <a:xfrm>
            <a:off x="2286001" y="2133600"/>
            <a:ext cx="7910513" cy="1811338"/>
          </a:xfrm>
          <a:solidFill>
            <a:srgbClr val="FFFFFF"/>
          </a:solidFill>
        </p:spPr>
        <p:txBody>
          <a:bodyPr/>
          <a:lstStyle/>
          <a:p>
            <a:pPr marL="0" indent="0" algn="ctr" eaLnBrk="1" hangingPunct="1">
              <a:buNone/>
            </a:pPr>
            <a:endParaRPr lang="en-US" altLang="zh-CN" dirty="0"/>
          </a:p>
          <a:p>
            <a:pPr marL="0" indent="0" algn="ctr" eaLnBrk="1" hangingPunct="1">
              <a:buNone/>
            </a:pPr>
            <a:r>
              <a:rPr lang="zh-CN" altLang="en-US" dirty="0"/>
              <a:t>计算机学院</a:t>
            </a:r>
            <a:endParaRPr lang="en-US" altLang="zh-CN" dirty="0"/>
          </a:p>
          <a:p>
            <a:pPr marL="0" indent="0" algn="ctr" eaLnBrk="1" hangingPunct="1">
              <a:buNone/>
            </a:pPr>
            <a:r>
              <a:rPr lang="zh-TW" altLang="en-US" dirty="0">
                <a:latin typeface="宋体" panose="02010600030101010101" pitchFamily="2" charset="-122"/>
              </a:rPr>
              <a:t>网络工程教研室</a:t>
            </a:r>
            <a:endParaRPr lang="en-US" altLang="zh-CN" dirty="0">
              <a:latin typeface="宋体" panose="02010600030101010101" pitchFamily="2" charset="-122"/>
            </a:endParaRPr>
          </a:p>
          <a:p>
            <a:pPr marL="0" indent="0" algn="ctr" eaLnBrk="1" hangingPunct="1">
              <a:buNone/>
            </a:pPr>
            <a:r>
              <a:rPr lang="zh-TW" altLang="en-US" dirty="0">
                <a:latin typeface="宋体" panose="02010600030101010101" pitchFamily="2" charset="-122"/>
              </a:rPr>
              <a:t>刘坤</a:t>
            </a:r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F1E188F-32D3-C641-A9F2-976E6D6743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01821-FBC1-0943-A98A-47205D9EC5A4}" type="slidenum">
              <a:rPr lang="zh-CN" altLang="en-US" smtClean="0"/>
              <a:pPr/>
              <a:t>1</a:t>
            </a:fld>
            <a:endParaRPr lang="en-US" altLang="zh-CN"/>
          </a:p>
        </p:txBody>
      </p:sp>
    </p:spTree>
  </p:cSld>
  <p:clrMapOvr>
    <a:masterClrMapping/>
  </p:clrMapOvr>
  <p:transition>
    <p:random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CA6D1D9-0D4D-5747-A0D5-B45CCA7BB8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01821-FBC1-0943-A98A-47205D9EC5A4}" type="slidenum">
              <a:rPr lang="zh-CN" altLang="en-US" smtClean="0"/>
              <a:pPr/>
              <a:t>10</a:t>
            </a:fld>
            <a:endParaRPr lang="en-US" altLang="zh-CN"/>
          </a:p>
        </p:txBody>
      </p:sp>
      <p:sp>
        <p:nvSpPr>
          <p:cNvPr id="3" name="Text Box 2">
            <a:extLst>
              <a:ext uri="{FF2B5EF4-FFF2-40B4-BE49-F238E27FC236}">
                <a16:creationId xmlns:a16="http://schemas.microsoft.com/office/drawing/2014/main" id="{990F69B6-FF3C-B34D-98AA-84B390EDF2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7401" y="-100013"/>
            <a:ext cx="5191125" cy="7080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4000" b="1" dirty="0">
                <a:solidFill>
                  <a:srgbClr val="3333FF"/>
                </a:solidFill>
                <a:latin typeface="宋体" panose="02010600030101010101" pitchFamily="2" charset="-122"/>
              </a:rPr>
              <a:t>2.7 </a:t>
            </a:r>
            <a:r>
              <a:rPr lang="zh-CN" altLang="en-US" sz="4000" b="1" dirty="0">
                <a:solidFill>
                  <a:srgbClr val="3333FF"/>
                </a:solidFill>
                <a:latin typeface="宋体" panose="02010600030101010101" pitchFamily="2" charset="-122"/>
              </a:rPr>
              <a:t>线程</a:t>
            </a:r>
            <a:endParaRPr lang="zh-CN" altLang="en-US" sz="4000" b="1" dirty="0">
              <a:solidFill>
                <a:srgbClr val="FF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5678B7-D2A1-1845-B8F7-B32B74AFB4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548" y="1197477"/>
            <a:ext cx="11239985" cy="5498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96241"/>
      </p:ext>
    </p:extLst>
  </p:cSld>
  <p:clrMapOvr>
    <a:masterClrMapping/>
  </p:clrMapOvr>
  <p:transition>
    <p:random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CA6D1D9-0D4D-5747-A0D5-B45CCA7BB8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01821-FBC1-0943-A98A-47205D9EC5A4}" type="slidenum">
              <a:rPr lang="zh-CN" altLang="en-US" smtClean="0"/>
              <a:pPr/>
              <a:t>11</a:t>
            </a:fld>
            <a:endParaRPr lang="en-US" altLang="zh-CN"/>
          </a:p>
        </p:txBody>
      </p:sp>
      <p:sp>
        <p:nvSpPr>
          <p:cNvPr id="3" name="Text Box 2">
            <a:extLst>
              <a:ext uri="{FF2B5EF4-FFF2-40B4-BE49-F238E27FC236}">
                <a16:creationId xmlns:a16="http://schemas.microsoft.com/office/drawing/2014/main" id="{990F69B6-FF3C-B34D-98AA-84B390EDF2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7401" y="-100013"/>
            <a:ext cx="5191125" cy="7080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4000" b="1" dirty="0">
                <a:solidFill>
                  <a:srgbClr val="3333FF"/>
                </a:solidFill>
                <a:latin typeface="宋体" panose="02010600030101010101" pitchFamily="2" charset="-122"/>
              </a:rPr>
              <a:t>2.7 </a:t>
            </a:r>
            <a:r>
              <a:rPr lang="zh-CN" altLang="en-US" sz="4000" b="1" dirty="0">
                <a:solidFill>
                  <a:srgbClr val="3333FF"/>
                </a:solidFill>
                <a:latin typeface="宋体" panose="02010600030101010101" pitchFamily="2" charset="-122"/>
              </a:rPr>
              <a:t>线程</a:t>
            </a:r>
            <a:r>
              <a:rPr lang="zh-TW" altLang="en-US" sz="4000" b="1" dirty="0">
                <a:solidFill>
                  <a:srgbClr val="3333FF"/>
                </a:solidFill>
                <a:latin typeface="宋体" panose="02010600030101010101" pitchFamily="2" charset="-122"/>
              </a:rPr>
              <a:t>优点</a:t>
            </a:r>
            <a:endParaRPr lang="zh-CN" altLang="en-US" sz="4000" b="1" dirty="0">
              <a:solidFill>
                <a:srgbClr val="FF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5693D0-8F86-2C47-B708-7456FEF977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292" y="1196752"/>
            <a:ext cx="11170241" cy="5256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072296"/>
      </p:ext>
    </p:extLst>
  </p:cSld>
  <p:clrMapOvr>
    <a:masterClrMapping/>
  </p:clrMapOvr>
  <p:transition>
    <p:random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379" name="Rectangle 3">
            <a:extLst>
              <a:ext uri="{FF2B5EF4-FFF2-40B4-BE49-F238E27FC236}">
                <a16:creationId xmlns:a16="http://schemas.microsoft.com/office/drawing/2014/main" id="{8C119A4B-CBDE-FF43-9B68-2BC6134972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33600" y="609600"/>
            <a:ext cx="822960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/>
          <a:lstStyle>
            <a:lvl1pPr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3200" b="1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（</a:t>
            </a:r>
            <a:r>
              <a:rPr lang="en-US" altLang="zh-CN" sz="3200" b="1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1</a:t>
            </a:r>
            <a:r>
              <a:rPr lang="zh-CN" altLang="en-US" sz="3200" b="1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）一个唯一的标识符，称为客户</a:t>
            </a:r>
            <a:r>
              <a:rPr lang="en-US" altLang="zh-CN" sz="3200" b="1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ID</a:t>
            </a:r>
            <a:r>
              <a:rPr lang="zh-CN" altLang="en-US" sz="3200" b="1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；</a:t>
            </a:r>
          </a:p>
          <a:p>
            <a:r>
              <a:rPr lang="zh-CN" altLang="en-US" sz="3200" b="1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（</a:t>
            </a:r>
            <a:r>
              <a:rPr lang="en-US" altLang="zh-CN" sz="3200" b="1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2</a:t>
            </a:r>
            <a:r>
              <a:rPr lang="zh-CN" altLang="en-US" sz="3200" b="1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）一组处理器状态寄存器；</a:t>
            </a:r>
          </a:p>
          <a:p>
            <a:r>
              <a:rPr lang="zh-CN" altLang="en-US" sz="3200" b="1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（</a:t>
            </a:r>
            <a:r>
              <a:rPr lang="en-US" altLang="zh-CN" sz="3200" b="1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3</a:t>
            </a:r>
            <a:r>
              <a:rPr lang="zh-CN" altLang="en-US" sz="3200" b="1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）分别在用户态和核心态下使用的两个栈；</a:t>
            </a:r>
          </a:p>
          <a:p>
            <a:r>
              <a:rPr lang="zh-CN" altLang="en-US" sz="3200" b="1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（</a:t>
            </a:r>
            <a:r>
              <a:rPr lang="en-US" altLang="zh-CN" sz="3200" b="1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4</a:t>
            </a:r>
            <a:r>
              <a:rPr lang="zh-CN" altLang="en-US" sz="3200" b="1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）一个私用存储器；</a:t>
            </a:r>
          </a:p>
        </p:txBody>
      </p:sp>
      <p:pic>
        <p:nvPicPr>
          <p:cNvPr id="357380" name="Picture 4" descr="T28">
            <a:extLst>
              <a:ext uri="{FF2B5EF4-FFF2-40B4-BE49-F238E27FC236}">
                <a16:creationId xmlns:a16="http://schemas.microsoft.com/office/drawing/2014/main" id="{A633411E-E7C7-564A-B57C-3E75C61A5D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3664" y="3427414"/>
            <a:ext cx="5545137" cy="2592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7381" name="Text Box 5">
            <a:extLst>
              <a:ext uri="{FF2B5EF4-FFF2-40B4-BE49-F238E27FC236}">
                <a16:creationId xmlns:a16="http://schemas.microsoft.com/office/drawing/2014/main" id="{D3C5BA57-B255-3D4C-ABC6-14D1705007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67213" y="6078538"/>
            <a:ext cx="54102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0" lang="en-US" altLang="zh-CN" sz="2800" b="1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 thread</a:t>
            </a:r>
            <a:r>
              <a:rPr kumimoji="0" lang="zh-CN" altLang="en-US" sz="2800" b="1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结构示意图</a:t>
            </a:r>
          </a:p>
        </p:txBody>
      </p:sp>
      <p:sp>
        <p:nvSpPr>
          <p:cNvPr id="148485" name="Text Box 7">
            <a:extLst>
              <a:ext uri="{FF2B5EF4-FFF2-40B4-BE49-F238E27FC236}">
                <a16:creationId xmlns:a16="http://schemas.microsoft.com/office/drawing/2014/main" id="{48D67F02-ABA3-D547-B5BB-8EFBF6A3CF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7401" y="30163"/>
            <a:ext cx="519112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800" b="1">
                <a:solidFill>
                  <a:srgbClr val="3333FF"/>
                </a:solidFill>
                <a:latin typeface="宋体" panose="02010600030101010101" pitchFamily="2" charset="-122"/>
              </a:rPr>
              <a:t>2.7 </a:t>
            </a:r>
            <a:r>
              <a:rPr lang="zh-CN" altLang="en-US" sz="2800" b="1">
                <a:solidFill>
                  <a:srgbClr val="3333FF"/>
                </a:solidFill>
                <a:latin typeface="宋体" panose="02010600030101010101" pitchFamily="2" charset="-122"/>
              </a:rPr>
              <a:t>线程</a:t>
            </a:r>
            <a:endParaRPr lang="zh-CN" altLang="en-US" b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553735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3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3573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573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71D17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3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3573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573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71D17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3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7" dur="500"/>
                                        <p:tgtEl>
                                          <p:spTgt spid="3573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573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71D17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3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2" dur="500"/>
                                        <p:tgtEl>
                                          <p:spTgt spid="3573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573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71D17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573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573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573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573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7379" grpId="0" build="p" autoUpdateAnimBg="0"/>
      <p:bldP spid="357381" grpId="0" autoUpdateAnimBg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506" name="Picture 2">
            <a:extLst>
              <a:ext uri="{FF2B5EF4-FFF2-40B4-BE49-F238E27FC236}">
                <a16:creationId xmlns:a16="http://schemas.microsoft.com/office/drawing/2014/main" id="{98F5222E-3A29-BB46-A3F6-0D2F0F65E1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609601"/>
            <a:ext cx="8534400" cy="5019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sp>
        <p:nvSpPr>
          <p:cNvPr id="149507" name="Text Box 3">
            <a:extLst>
              <a:ext uri="{FF2B5EF4-FFF2-40B4-BE49-F238E27FC236}">
                <a16:creationId xmlns:a16="http://schemas.microsoft.com/office/drawing/2014/main" id="{01083C47-EFC3-2047-9A00-7DF3B14F0F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48064" y="5876926"/>
            <a:ext cx="6148387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2800" b="1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 </a:t>
            </a:r>
            <a:r>
              <a:rPr lang="zh-CN" altLang="en-US" sz="2800" b="1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进程和线程的对应关系</a:t>
            </a:r>
          </a:p>
        </p:txBody>
      </p:sp>
      <p:sp>
        <p:nvSpPr>
          <p:cNvPr id="149508" name="Text Box 5">
            <a:extLst>
              <a:ext uri="{FF2B5EF4-FFF2-40B4-BE49-F238E27FC236}">
                <a16:creationId xmlns:a16="http://schemas.microsoft.com/office/drawing/2014/main" id="{9C2A7C49-096C-6A4D-87ED-E886DC8B4D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7401" y="30163"/>
            <a:ext cx="519112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800" b="1">
                <a:solidFill>
                  <a:srgbClr val="3333FF"/>
                </a:solidFill>
                <a:latin typeface="宋体" panose="02010600030101010101" pitchFamily="2" charset="-122"/>
              </a:rPr>
              <a:t>2.7 </a:t>
            </a:r>
            <a:r>
              <a:rPr lang="zh-CN" altLang="en-US" sz="2800" b="1">
                <a:solidFill>
                  <a:srgbClr val="3333FF"/>
                </a:solidFill>
                <a:latin typeface="宋体" panose="02010600030101010101" pitchFamily="2" charset="-122"/>
              </a:rPr>
              <a:t>线程</a:t>
            </a:r>
            <a:endParaRPr lang="zh-CN" altLang="en-US" b="1">
              <a:solidFill>
                <a:srgbClr val="FF0000"/>
              </a:solidFill>
            </a:endParaRPr>
          </a:p>
        </p:txBody>
      </p:sp>
      <p:sp>
        <p:nvSpPr>
          <p:cNvPr id="149509" name="灯片编号占位符 3">
            <a:extLst>
              <a:ext uri="{FF2B5EF4-FFF2-40B4-BE49-F238E27FC236}">
                <a16:creationId xmlns:a16="http://schemas.microsoft.com/office/drawing/2014/main" id="{932A6BE3-5992-3041-BBD4-9C84DCD7385C}"/>
              </a:ext>
            </a:extLst>
          </p:cNvPr>
          <p:cNvSpPr txBox="1">
            <a:spLocks/>
          </p:cNvSpPr>
          <p:nvPr/>
        </p:nvSpPr>
        <p:spPr bwMode="auto">
          <a:xfrm>
            <a:off x="9912351" y="6308726"/>
            <a:ext cx="576263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33B4B0E3-208D-A648-9D4C-EDB9EA943B87}" type="slidenum">
              <a:rPr lang="zh-CN" altLang="en-US" sz="1800"/>
              <a:pPr/>
              <a:t>13</a:t>
            </a:fld>
            <a:endParaRPr lang="en-US" altLang="zh-CN" sz="1800"/>
          </a:p>
        </p:txBody>
      </p:sp>
    </p:spTree>
    <p:extLst>
      <p:ext uri="{BB962C8B-B14F-4D97-AF65-F5344CB8AC3E}">
        <p14:creationId xmlns:p14="http://schemas.microsoft.com/office/powerpoint/2010/main" val="859806652"/>
      </p:ext>
    </p:extLst>
  </p:cSld>
  <p:clrMapOvr>
    <a:masterClrMapping/>
  </p:clrMapOvr>
  <p:transition>
    <p:random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Text Box 5">
            <a:extLst>
              <a:ext uri="{FF2B5EF4-FFF2-40B4-BE49-F238E27FC236}">
                <a16:creationId xmlns:a16="http://schemas.microsoft.com/office/drawing/2014/main" id="{40E5FF83-561E-4549-A3EA-426833388A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67101" y="5653088"/>
            <a:ext cx="5942013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zh-CN" altLang="en-US" sz="2800" b="1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单线程与多线程的进程模型</a:t>
            </a:r>
          </a:p>
        </p:txBody>
      </p:sp>
      <p:grpSp>
        <p:nvGrpSpPr>
          <p:cNvPr id="150531" name="Group 32">
            <a:extLst>
              <a:ext uri="{FF2B5EF4-FFF2-40B4-BE49-F238E27FC236}">
                <a16:creationId xmlns:a16="http://schemas.microsoft.com/office/drawing/2014/main" id="{A1BE5DF4-F34C-A548-BE05-3E551EC72D09}"/>
              </a:ext>
            </a:extLst>
          </p:cNvPr>
          <p:cNvGrpSpPr>
            <a:grpSpLocks/>
          </p:cNvGrpSpPr>
          <p:nvPr/>
        </p:nvGrpSpPr>
        <p:grpSpPr bwMode="auto">
          <a:xfrm>
            <a:off x="2133600" y="838200"/>
            <a:ext cx="8229600" cy="3817938"/>
            <a:chOff x="384" y="528"/>
            <a:chExt cx="5184" cy="2405"/>
          </a:xfrm>
        </p:grpSpPr>
        <p:sp>
          <p:nvSpPr>
            <p:cNvPr id="150534" name="Text Box 8">
              <a:extLst>
                <a:ext uri="{FF2B5EF4-FFF2-40B4-BE49-F238E27FC236}">
                  <a16:creationId xmlns:a16="http://schemas.microsoft.com/office/drawing/2014/main" id="{D4864F41-1703-194E-8B44-B15DFAA0671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8" y="528"/>
              <a:ext cx="1536" cy="20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400">
                  <a:solidFill>
                    <a:schemeClr val="hlink"/>
                  </a:solidFill>
                  <a:latin typeface="Arial Narrow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hlink"/>
                  </a:solidFill>
                  <a:latin typeface="Arial Narrow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hlink"/>
                  </a:solidFill>
                  <a:latin typeface="Arial Narrow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hlink"/>
                  </a:solidFill>
                  <a:latin typeface="Arial Narrow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hlink"/>
                  </a:solidFill>
                  <a:latin typeface="Arial Narrow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hlink"/>
                  </a:solidFill>
                  <a:latin typeface="Arial Narrow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hlink"/>
                  </a:solidFill>
                  <a:latin typeface="Arial Narrow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hlink"/>
                  </a:solidFill>
                  <a:latin typeface="Arial Narrow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hlink"/>
                  </a:solidFill>
                  <a:latin typeface="Arial Narrow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endParaRPr lang="en-US" altLang="zh-CN"/>
            </a:p>
            <a:p>
              <a:pPr>
                <a:spcBef>
                  <a:spcPct val="50000"/>
                </a:spcBef>
              </a:pPr>
              <a:endParaRPr lang="en-US" altLang="zh-CN"/>
            </a:p>
            <a:p>
              <a:pPr>
                <a:spcBef>
                  <a:spcPct val="50000"/>
                </a:spcBef>
              </a:pPr>
              <a:endParaRPr lang="en-US" altLang="zh-CN"/>
            </a:p>
            <a:p>
              <a:pPr>
                <a:spcBef>
                  <a:spcPct val="50000"/>
                </a:spcBef>
              </a:pPr>
              <a:endParaRPr lang="en-US" altLang="zh-CN"/>
            </a:p>
            <a:p>
              <a:pPr>
                <a:spcBef>
                  <a:spcPct val="50000"/>
                </a:spcBef>
              </a:pPr>
              <a:endParaRPr lang="en-US" altLang="zh-CN"/>
            </a:p>
            <a:p>
              <a:pPr>
                <a:spcBef>
                  <a:spcPct val="50000"/>
                </a:spcBef>
              </a:pPr>
              <a:endParaRPr lang="en-US" altLang="zh-CN"/>
            </a:p>
          </p:txBody>
        </p:sp>
        <p:sp>
          <p:nvSpPr>
            <p:cNvPr id="150535" name="Rectangle 9">
              <a:extLst>
                <a:ext uri="{FF2B5EF4-FFF2-40B4-BE49-F238E27FC236}">
                  <a16:creationId xmlns:a16="http://schemas.microsoft.com/office/drawing/2014/main" id="{945A65A8-1881-434A-B56D-CD2D0C3E56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" y="1727"/>
              <a:ext cx="116" cy="291"/>
            </a:xfrm>
            <a:prstGeom prst="rect">
              <a:avLst/>
            </a:prstGeom>
            <a:solidFill>
              <a:srgbClr val="C0C0C0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>
              <a:spAutoFit/>
            </a:bodyPr>
            <a:lstStyle>
              <a:lvl1pPr>
                <a:defRPr kumimoji="1" sz="2400">
                  <a:solidFill>
                    <a:schemeClr val="hlink"/>
                  </a:solidFill>
                  <a:latin typeface="Arial Narrow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hlink"/>
                  </a:solidFill>
                  <a:latin typeface="Arial Narrow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hlink"/>
                  </a:solidFill>
                  <a:latin typeface="Arial Narrow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hlink"/>
                  </a:solidFill>
                  <a:latin typeface="Arial Narrow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hlink"/>
                  </a:solidFill>
                  <a:latin typeface="Arial Narrow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hlink"/>
                  </a:solidFill>
                  <a:latin typeface="Arial Narrow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hlink"/>
                  </a:solidFill>
                  <a:latin typeface="Arial Narrow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hlink"/>
                  </a:solidFill>
                  <a:latin typeface="Arial Narrow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hlink"/>
                  </a:solidFill>
                  <a:latin typeface="Arial Narrow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50536" name="Rectangle 10">
              <a:extLst>
                <a:ext uri="{FF2B5EF4-FFF2-40B4-BE49-F238E27FC236}">
                  <a16:creationId xmlns:a16="http://schemas.microsoft.com/office/drawing/2014/main" id="{EC395442-630C-E94C-B75B-BD81ADA60C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04" y="1727"/>
              <a:ext cx="3264" cy="291"/>
            </a:xfrm>
            <a:prstGeom prst="rect">
              <a:avLst/>
            </a:prstGeom>
            <a:solidFill>
              <a:srgbClr val="C0C0C0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anchor="ctr">
              <a:spAutoFit/>
            </a:bodyPr>
            <a:lstStyle>
              <a:lvl1pPr>
                <a:defRPr kumimoji="1" sz="2400">
                  <a:solidFill>
                    <a:schemeClr val="hlink"/>
                  </a:solidFill>
                  <a:latin typeface="Arial Narrow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hlink"/>
                  </a:solidFill>
                  <a:latin typeface="Arial Narrow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hlink"/>
                  </a:solidFill>
                  <a:latin typeface="Arial Narrow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hlink"/>
                  </a:solidFill>
                  <a:latin typeface="Arial Narrow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hlink"/>
                  </a:solidFill>
                  <a:latin typeface="Arial Narrow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hlink"/>
                  </a:solidFill>
                  <a:latin typeface="Arial Narrow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hlink"/>
                  </a:solidFill>
                  <a:latin typeface="Arial Narrow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hlink"/>
                  </a:solidFill>
                  <a:latin typeface="Arial Narrow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hlink"/>
                  </a:solidFill>
                  <a:latin typeface="Arial Narrow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50537" name="Text Box 11">
              <a:extLst>
                <a:ext uri="{FF2B5EF4-FFF2-40B4-BE49-F238E27FC236}">
                  <a16:creationId xmlns:a16="http://schemas.microsoft.com/office/drawing/2014/main" id="{3AE6F944-F527-894E-BAE3-DC6EE28DEEA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2" y="1056"/>
              <a:ext cx="768" cy="499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171D17"/>
              </a:solidFill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>
              <a:lvl1pPr>
                <a:defRPr kumimoji="1" sz="2400">
                  <a:solidFill>
                    <a:schemeClr val="hlink"/>
                  </a:solidFill>
                  <a:latin typeface="Arial Narrow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hlink"/>
                  </a:solidFill>
                  <a:latin typeface="Arial Narrow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hlink"/>
                  </a:solidFill>
                  <a:latin typeface="Arial Narrow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hlink"/>
                  </a:solidFill>
                  <a:latin typeface="Arial Narrow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hlink"/>
                  </a:solidFill>
                  <a:latin typeface="Arial Narrow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hlink"/>
                  </a:solidFill>
                  <a:latin typeface="Arial Narrow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hlink"/>
                  </a:solidFill>
                  <a:latin typeface="Arial Narrow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hlink"/>
                  </a:solidFill>
                  <a:latin typeface="Arial Narrow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hlink"/>
                  </a:solidFill>
                  <a:latin typeface="Arial Narrow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zh-CN" altLang="en-US" sz="1800" b="1">
                  <a:solidFill>
                    <a:srgbClr val="171D17"/>
                  </a:solidFill>
                </a:rPr>
                <a:t>进程</a:t>
              </a:r>
            </a:p>
            <a:p>
              <a:pPr algn="ctr">
                <a:spcBef>
                  <a:spcPct val="50000"/>
                </a:spcBef>
              </a:pPr>
              <a:r>
                <a:rPr lang="zh-CN" altLang="en-US" sz="1800" b="1">
                  <a:solidFill>
                    <a:srgbClr val="171D17"/>
                  </a:solidFill>
                </a:rPr>
                <a:t>控制块</a:t>
              </a:r>
            </a:p>
          </p:txBody>
        </p:sp>
        <p:sp>
          <p:nvSpPr>
            <p:cNvPr id="150538" name="Text Box 12">
              <a:extLst>
                <a:ext uri="{FF2B5EF4-FFF2-40B4-BE49-F238E27FC236}">
                  <a16:creationId xmlns:a16="http://schemas.microsoft.com/office/drawing/2014/main" id="{E6B00FD9-1DA0-D646-AB1D-F54A56D128A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2" y="2208"/>
              <a:ext cx="768" cy="412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171D17"/>
              </a:solidFill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>
              <a:lvl1pPr>
                <a:defRPr kumimoji="1" sz="2400">
                  <a:solidFill>
                    <a:schemeClr val="hlink"/>
                  </a:solidFill>
                  <a:latin typeface="Arial Narrow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hlink"/>
                  </a:solidFill>
                  <a:latin typeface="Arial Narrow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hlink"/>
                  </a:solidFill>
                  <a:latin typeface="Arial Narrow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hlink"/>
                  </a:solidFill>
                  <a:latin typeface="Arial Narrow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hlink"/>
                  </a:solidFill>
                  <a:latin typeface="Arial Narrow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hlink"/>
                  </a:solidFill>
                  <a:latin typeface="Arial Narrow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hlink"/>
                  </a:solidFill>
                  <a:latin typeface="Arial Narrow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hlink"/>
                  </a:solidFill>
                  <a:latin typeface="Arial Narrow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hlink"/>
                  </a:solidFill>
                  <a:latin typeface="Arial Narrow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zh-CN" altLang="en-US" sz="1800" b="1">
                  <a:solidFill>
                    <a:srgbClr val="171D17"/>
                  </a:solidFill>
                </a:rPr>
                <a:t>用户地址空间</a:t>
              </a:r>
            </a:p>
          </p:txBody>
        </p:sp>
        <p:sp>
          <p:nvSpPr>
            <p:cNvPr id="150539" name="Text Box 13">
              <a:extLst>
                <a:ext uri="{FF2B5EF4-FFF2-40B4-BE49-F238E27FC236}">
                  <a16:creationId xmlns:a16="http://schemas.microsoft.com/office/drawing/2014/main" id="{0417FA55-C5C3-2741-96D0-9DB94AFA17D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44" y="912"/>
              <a:ext cx="720" cy="2021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171D17"/>
              </a:solidFill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>
              <a:lvl1pPr>
                <a:defRPr kumimoji="1" sz="2400">
                  <a:solidFill>
                    <a:schemeClr val="hlink"/>
                  </a:solidFill>
                  <a:latin typeface="Arial Narrow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hlink"/>
                  </a:solidFill>
                  <a:latin typeface="Arial Narrow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hlink"/>
                  </a:solidFill>
                  <a:latin typeface="Arial Narrow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hlink"/>
                  </a:solidFill>
                  <a:latin typeface="Arial Narrow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hlink"/>
                  </a:solidFill>
                  <a:latin typeface="Arial Narrow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hlink"/>
                  </a:solidFill>
                  <a:latin typeface="Arial Narrow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hlink"/>
                  </a:solidFill>
                  <a:latin typeface="Arial Narrow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hlink"/>
                  </a:solidFill>
                  <a:latin typeface="Arial Narrow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hlink"/>
                  </a:solidFill>
                  <a:latin typeface="Arial Narrow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endParaRPr lang="en-US" altLang="zh-CN" b="1">
                <a:solidFill>
                  <a:srgbClr val="171D17"/>
                </a:solidFill>
              </a:endParaRPr>
            </a:p>
            <a:p>
              <a:pPr>
                <a:spcBef>
                  <a:spcPct val="50000"/>
                </a:spcBef>
              </a:pPr>
              <a:r>
                <a:rPr lang="zh-CN" altLang="en-US" b="1">
                  <a:solidFill>
                    <a:srgbClr val="171D17"/>
                  </a:solidFill>
                </a:rPr>
                <a:t>用户栈</a:t>
              </a:r>
            </a:p>
            <a:p>
              <a:pPr>
                <a:spcBef>
                  <a:spcPct val="50000"/>
                </a:spcBef>
              </a:pPr>
              <a:endParaRPr lang="zh-CN" altLang="en-US" b="1">
                <a:solidFill>
                  <a:srgbClr val="171D17"/>
                </a:solidFill>
              </a:endParaRPr>
            </a:p>
            <a:p>
              <a:pPr>
                <a:spcBef>
                  <a:spcPct val="50000"/>
                </a:spcBef>
              </a:pPr>
              <a:endParaRPr lang="zh-CN" altLang="en-US" b="1">
                <a:solidFill>
                  <a:srgbClr val="171D17"/>
                </a:solidFill>
              </a:endParaRPr>
            </a:p>
            <a:p>
              <a:pPr>
                <a:spcBef>
                  <a:spcPct val="50000"/>
                </a:spcBef>
              </a:pPr>
              <a:r>
                <a:rPr lang="zh-CN" altLang="en-US" b="1">
                  <a:solidFill>
                    <a:srgbClr val="171D17"/>
                  </a:solidFill>
                </a:rPr>
                <a:t>内核栈</a:t>
              </a:r>
            </a:p>
            <a:p>
              <a:pPr>
                <a:spcBef>
                  <a:spcPct val="50000"/>
                </a:spcBef>
              </a:pPr>
              <a:endParaRPr lang="en-US" altLang="zh-CN" b="1">
                <a:solidFill>
                  <a:srgbClr val="171D17"/>
                </a:solidFill>
              </a:endParaRPr>
            </a:p>
          </p:txBody>
        </p:sp>
        <p:sp>
          <p:nvSpPr>
            <p:cNvPr id="150540" name="Line 14">
              <a:extLst>
                <a:ext uri="{FF2B5EF4-FFF2-40B4-BE49-F238E27FC236}">
                  <a16:creationId xmlns:a16="http://schemas.microsoft.com/office/drawing/2014/main" id="{F3F0C18F-6E87-2B46-988E-7A22415696E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44" y="1920"/>
              <a:ext cx="72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150541" name="Rectangle 15">
              <a:extLst>
                <a:ext uri="{FF2B5EF4-FFF2-40B4-BE49-F238E27FC236}">
                  <a16:creationId xmlns:a16="http://schemas.microsoft.com/office/drawing/2014/main" id="{304D1EC2-76F7-0047-86F5-0D0002779D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1" y="619"/>
              <a:ext cx="1243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 kumimoji="1" sz="2400">
                  <a:solidFill>
                    <a:schemeClr val="hlink"/>
                  </a:solidFill>
                  <a:latin typeface="Arial Narrow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hlink"/>
                  </a:solidFill>
                  <a:latin typeface="Arial Narrow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hlink"/>
                  </a:solidFill>
                  <a:latin typeface="Arial Narrow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hlink"/>
                  </a:solidFill>
                  <a:latin typeface="Arial Narrow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hlink"/>
                  </a:solidFill>
                  <a:latin typeface="Arial Narrow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hlink"/>
                  </a:solidFill>
                  <a:latin typeface="Arial Narrow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hlink"/>
                  </a:solidFill>
                  <a:latin typeface="Arial Narrow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hlink"/>
                  </a:solidFill>
                  <a:latin typeface="Arial Narrow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hlink"/>
                  </a:solidFill>
                  <a:latin typeface="Arial Narrow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zh-CN" altLang="en-US" sz="2000" b="1">
                  <a:solidFill>
                    <a:srgbClr val="171D17"/>
                  </a:solidFill>
                </a:rPr>
                <a:t>单线程进程模式</a:t>
              </a:r>
            </a:p>
          </p:txBody>
        </p:sp>
        <p:sp>
          <p:nvSpPr>
            <p:cNvPr id="150542" name="Text Box 16">
              <a:extLst>
                <a:ext uri="{FF2B5EF4-FFF2-40B4-BE49-F238E27FC236}">
                  <a16:creationId xmlns:a16="http://schemas.microsoft.com/office/drawing/2014/main" id="{5952F695-A3F4-4541-ABC5-00776C20DD2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48" y="1661"/>
              <a:ext cx="624" cy="499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171D17"/>
              </a:solidFill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>
              <a:lvl1pPr>
                <a:defRPr kumimoji="1" sz="2400">
                  <a:solidFill>
                    <a:schemeClr val="hlink"/>
                  </a:solidFill>
                  <a:latin typeface="Arial Narrow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hlink"/>
                  </a:solidFill>
                  <a:latin typeface="Arial Narrow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hlink"/>
                  </a:solidFill>
                  <a:latin typeface="Arial Narrow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hlink"/>
                  </a:solidFill>
                  <a:latin typeface="Arial Narrow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hlink"/>
                  </a:solidFill>
                  <a:latin typeface="Arial Narrow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hlink"/>
                  </a:solidFill>
                  <a:latin typeface="Arial Narrow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hlink"/>
                  </a:solidFill>
                  <a:latin typeface="Arial Narrow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hlink"/>
                  </a:solidFill>
                  <a:latin typeface="Arial Narrow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hlink"/>
                  </a:solidFill>
                  <a:latin typeface="Arial Narrow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zh-CN" altLang="en-US" sz="1800" b="1">
                  <a:solidFill>
                    <a:srgbClr val="171D17"/>
                  </a:solidFill>
                </a:rPr>
                <a:t>进程</a:t>
              </a:r>
            </a:p>
            <a:p>
              <a:pPr algn="ctr">
                <a:spcBef>
                  <a:spcPct val="50000"/>
                </a:spcBef>
              </a:pPr>
              <a:r>
                <a:rPr lang="zh-CN" altLang="en-US" sz="1800" b="1">
                  <a:solidFill>
                    <a:srgbClr val="171D17"/>
                  </a:solidFill>
                </a:rPr>
                <a:t>控制块</a:t>
              </a:r>
            </a:p>
          </p:txBody>
        </p:sp>
        <p:sp>
          <p:nvSpPr>
            <p:cNvPr id="150543" name="Text Box 17">
              <a:extLst>
                <a:ext uri="{FF2B5EF4-FFF2-40B4-BE49-F238E27FC236}">
                  <a16:creationId xmlns:a16="http://schemas.microsoft.com/office/drawing/2014/main" id="{9FECFFCA-AA98-8C41-A55F-B86DA79C6A1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48" y="2304"/>
              <a:ext cx="672" cy="412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171D17"/>
              </a:solidFill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>
              <a:lvl1pPr>
                <a:defRPr kumimoji="1" sz="2400">
                  <a:solidFill>
                    <a:schemeClr val="hlink"/>
                  </a:solidFill>
                  <a:latin typeface="Arial Narrow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hlink"/>
                  </a:solidFill>
                  <a:latin typeface="Arial Narrow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hlink"/>
                  </a:solidFill>
                  <a:latin typeface="Arial Narrow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hlink"/>
                  </a:solidFill>
                  <a:latin typeface="Arial Narrow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hlink"/>
                  </a:solidFill>
                  <a:latin typeface="Arial Narrow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hlink"/>
                  </a:solidFill>
                  <a:latin typeface="Arial Narrow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hlink"/>
                  </a:solidFill>
                  <a:latin typeface="Arial Narrow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hlink"/>
                  </a:solidFill>
                  <a:latin typeface="Arial Narrow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hlink"/>
                  </a:solidFill>
                  <a:latin typeface="Arial Narrow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zh-CN" altLang="en-US" sz="1800" b="1">
                  <a:solidFill>
                    <a:srgbClr val="171D17"/>
                  </a:solidFill>
                </a:rPr>
                <a:t>用户地址空间</a:t>
              </a:r>
            </a:p>
          </p:txBody>
        </p:sp>
        <p:sp>
          <p:nvSpPr>
            <p:cNvPr id="150544" name="Text Box 18">
              <a:extLst>
                <a:ext uri="{FF2B5EF4-FFF2-40B4-BE49-F238E27FC236}">
                  <a16:creationId xmlns:a16="http://schemas.microsoft.com/office/drawing/2014/main" id="{EC14D0AE-BF15-2F4D-A5D9-63452FFB5A6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16" y="1909"/>
              <a:ext cx="624" cy="1019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171D17"/>
              </a:solidFill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>
              <a:lvl1pPr>
                <a:defRPr kumimoji="1" sz="2400">
                  <a:solidFill>
                    <a:schemeClr val="hlink"/>
                  </a:solidFill>
                  <a:latin typeface="Arial Narrow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hlink"/>
                  </a:solidFill>
                  <a:latin typeface="Arial Narrow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hlink"/>
                  </a:solidFill>
                  <a:latin typeface="Arial Narrow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hlink"/>
                  </a:solidFill>
                  <a:latin typeface="Arial Narrow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hlink"/>
                  </a:solidFill>
                  <a:latin typeface="Arial Narrow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hlink"/>
                  </a:solidFill>
                  <a:latin typeface="Arial Narrow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hlink"/>
                  </a:solidFill>
                  <a:latin typeface="Arial Narrow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hlink"/>
                  </a:solidFill>
                  <a:latin typeface="Arial Narrow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hlink"/>
                  </a:solidFill>
                  <a:latin typeface="Arial Narrow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zh-CN" altLang="en-US" sz="1800" b="1">
                  <a:solidFill>
                    <a:srgbClr val="171D17"/>
                  </a:solidFill>
                </a:rPr>
                <a:t>用户栈</a:t>
              </a:r>
            </a:p>
            <a:p>
              <a:pPr algn="ctr">
                <a:spcBef>
                  <a:spcPct val="50000"/>
                </a:spcBef>
              </a:pPr>
              <a:endParaRPr lang="zh-CN" altLang="en-US" sz="1800" b="1">
                <a:solidFill>
                  <a:srgbClr val="171D17"/>
                </a:solidFill>
              </a:endParaRPr>
            </a:p>
            <a:p>
              <a:pPr algn="ctr">
                <a:spcBef>
                  <a:spcPct val="50000"/>
                </a:spcBef>
              </a:pPr>
              <a:endParaRPr lang="zh-CN" altLang="en-US" sz="1800" b="1">
                <a:solidFill>
                  <a:srgbClr val="171D17"/>
                </a:solidFill>
              </a:endParaRPr>
            </a:p>
            <a:p>
              <a:pPr algn="ctr">
                <a:spcBef>
                  <a:spcPct val="50000"/>
                </a:spcBef>
              </a:pPr>
              <a:r>
                <a:rPr lang="zh-CN" altLang="en-US" sz="1800" b="1">
                  <a:solidFill>
                    <a:srgbClr val="171D17"/>
                  </a:solidFill>
                </a:rPr>
                <a:t>内核栈</a:t>
              </a:r>
            </a:p>
          </p:txBody>
        </p:sp>
        <p:sp>
          <p:nvSpPr>
            <p:cNvPr id="150545" name="Text Box 19">
              <a:extLst>
                <a:ext uri="{FF2B5EF4-FFF2-40B4-BE49-F238E27FC236}">
                  <a16:creationId xmlns:a16="http://schemas.microsoft.com/office/drawing/2014/main" id="{A6D3D5F7-7623-4E4B-ADC0-D11B1206E0F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84" y="1896"/>
              <a:ext cx="624" cy="1019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171D17"/>
              </a:solidFill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>
              <a:lvl1pPr>
                <a:defRPr kumimoji="1" sz="2400">
                  <a:solidFill>
                    <a:schemeClr val="hlink"/>
                  </a:solidFill>
                  <a:latin typeface="Arial Narrow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hlink"/>
                  </a:solidFill>
                  <a:latin typeface="Arial Narrow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hlink"/>
                  </a:solidFill>
                  <a:latin typeface="Arial Narrow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hlink"/>
                  </a:solidFill>
                  <a:latin typeface="Arial Narrow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hlink"/>
                  </a:solidFill>
                  <a:latin typeface="Arial Narrow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hlink"/>
                  </a:solidFill>
                  <a:latin typeface="Arial Narrow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hlink"/>
                  </a:solidFill>
                  <a:latin typeface="Arial Narrow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hlink"/>
                  </a:solidFill>
                  <a:latin typeface="Arial Narrow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hlink"/>
                  </a:solidFill>
                  <a:latin typeface="Arial Narrow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zh-CN" altLang="en-US" sz="1800" b="1">
                  <a:solidFill>
                    <a:srgbClr val="171D17"/>
                  </a:solidFill>
                </a:rPr>
                <a:t>用户栈</a:t>
              </a:r>
            </a:p>
            <a:p>
              <a:pPr algn="ctr">
                <a:spcBef>
                  <a:spcPct val="50000"/>
                </a:spcBef>
              </a:pPr>
              <a:endParaRPr lang="zh-CN" altLang="en-US" sz="1800" b="1">
                <a:solidFill>
                  <a:srgbClr val="171D17"/>
                </a:solidFill>
              </a:endParaRPr>
            </a:p>
            <a:p>
              <a:pPr algn="ctr">
                <a:spcBef>
                  <a:spcPct val="50000"/>
                </a:spcBef>
              </a:pPr>
              <a:endParaRPr lang="zh-CN" altLang="en-US" sz="1800" b="1">
                <a:solidFill>
                  <a:srgbClr val="171D17"/>
                </a:solidFill>
              </a:endParaRPr>
            </a:p>
            <a:p>
              <a:pPr algn="ctr">
                <a:spcBef>
                  <a:spcPct val="50000"/>
                </a:spcBef>
              </a:pPr>
              <a:r>
                <a:rPr lang="zh-CN" altLang="en-US" sz="1800" b="1">
                  <a:solidFill>
                    <a:srgbClr val="171D17"/>
                  </a:solidFill>
                </a:rPr>
                <a:t>内核栈</a:t>
              </a:r>
            </a:p>
          </p:txBody>
        </p:sp>
        <p:sp>
          <p:nvSpPr>
            <p:cNvPr id="150546" name="Text Box 20">
              <a:extLst>
                <a:ext uri="{FF2B5EF4-FFF2-40B4-BE49-F238E27FC236}">
                  <a16:creationId xmlns:a16="http://schemas.microsoft.com/office/drawing/2014/main" id="{EBDA6409-EBA0-0949-9AAE-B40A75DBA0D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52" y="1896"/>
              <a:ext cx="624" cy="1019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171D17"/>
              </a:solidFill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>
              <a:lvl1pPr>
                <a:defRPr kumimoji="1" sz="2400">
                  <a:solidFill>
                    <a:schemeClr val="hlink"/>
                  </a:solidFill>
                  <a:latin typeface="Arial Narrow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hlink"/>
                  </a:solidFill>
                  <a:latin typeface="Arial Narrow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hlink"/>
                  </a:solidFill>
                  <a:latin typeface="Arial Narrow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hlink"/>
                  </a:solidFill>
                  <a:latin typeface="Arial Narrow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hlink"/>
                  </a:solidFill>
                  <a:latin typeface="Arial Narrow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hlink"/>
                  </a:solidFill>
                  <a:latin typeface="Arial Narrow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hlink"/>
                  </a:solidFill>
                  <a:latin typeface="Arial Narrow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hlink"/>
                  </a:solidFill>
                  <a:latin typeface="Arial Narrow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hlink"/>
                  </a:solidFill>
                  <a:latin typeface="Arial Narrow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zh-CN" altLang="en-US" sz="1800" b="1">
                  <a:solidFill>
                    <a:srgbClr val="171D17"/>
                  </a:solidFill>
                </a:rPr>
                <a:t>用户栈</a:t>
              </a:r>
            </a:p>
            <a:p>
              <a:pPr algn="ctr">
                <a:spcBef>
                  <a:spcPct val="50000"/>
                </a:spcBef>
              </a:pPr>
              <a:endParaRPr lang="zh-CN" altLang="en-US" sz="1800" b="1">
                <a:solidFill>
                  <a:srgbClr val="171D17"/>
                </a:solidFill>
              </a:endParaRPr>
            </a:p>
            <a:p>
              <a:pPr algn="ctr">
                <a:spcBef>
                  <a:spcPct val="50000"/>
                </a:spcBef>
              </a:pPr>
              <a:endParaRPr lang="zh-CN" altLang="en-US" sz="1800" b="1">
                <a:solidFill>
                  <a:srgbClr val="171D17"/>
                </a:solidFill>
              </a:endParaRPr>
            </a:p>
            <a:p>
              <a:pPr algn="ctr">
                <a:spcBef>
                  <a:spcPct val="50000"/>
                </a:spcBef>
              </a:pPr>
              <a:r>
                <a:rPr lang="zh-CN" altLang="en-US" sz="1800" b="1">
                  <a:solidFill>
                    <a:srgbClr val="171D17"/>
                  </a:solidFill>
                </a:rPr>
                <a:t>内核栈</a:t>
              </a:r>
            </a:p>
          </p:txBody>
        </p:sp>
        <p:sp>
          <p:nvSpPr>
            <p:cNvPr id="150547" name="Line 21">
              <a:extLst>
                <a:ext uri="{FF2B5EF4-FFF2-40B4-BE49-F238E27FC236}">
                  <a16:creationId xmlns:a16="http://schemas.microsoft.com/office/drawing/2014/main" id="{402D3535-0FC4-9941-85FF-DB44C2F05AA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16" y="2424"/>
              <a:ext cx="62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>
              <a:spAutoFit/>
            </a:bodyPr>
            <a:lstStyle/>
            <a:p>
              <a:endParaRPr lang="en-US"/>
            </a:p>
          </p:txBody>
        </p:sp>
        <p:sp>
          <p:nvSpPr>
            <p:cNvPr id="150548" name="Line 22">
              <a:extLst>
                <a:ext uri="{FF2B5EF4-FFF2-40B4-BE49-F238E27FC236}">
                  <a16:creationId xmlns:a16="http://schemas.microsoft.com/office/drawing/2014/main" id="{8B536D20-2321-D643-9528-DF22AB1E7FE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84" y="2424"/>
              <a:ext cx="62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>
              <a:spAutoFit/>
            </a:bodyPr>
            <a:lstStyle/>
            <a:p>
              <a:endParaRPr lang="en-US"/>
            </a:p>
          </p:txBody>
        </p:sp>
        <p:sp>
          <p:nvSpPr>
            <p:cNvPr id="150549" name="Line 23">
              <a:extLst>
                <a:ext uri="{FF2B5EF4-FFF2-40B4-BE49-F238E27FC236}">
                  <a16:creationId xmlns:a16="http://schemas.microsoft.com/office/drawing/2014/main" id="{FD7276A2-FFFC-3145-A2B3-0ECF79FD17E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52" y="2424"/>
              <a:ext cx="57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>
              <a:spAutoFit/>
            </a:bodyPr>
            <a:lstStyle/>
            <a:p>
              <a:endParaRPr lang="en-US"/>
            </a:p>
          </p:txBody>
        </p:sp>
        <p:sp>
          <p:nvSpPr>
            <p:cNvPr id="150550" name="Text Box 24">
              <a:extLst>
                <a:ext uri="{FF2B5EF4-FFF2-40B4-BE49-F238E27FC236}">
                  <a16:creationId xmlns:a16="http://schemas.microsoft.com/office/drawing/2014/main" id="{83DFFBA1-877E-3243-AC51-72165AECD7E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16" y="1224"/>
              <a:ext cx="624" cy="499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171D17"/>
              </a:solidFill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>
              <a:lvl1pPr>
                <a:defRPr kumimoji="1" sz="2400">
                  <a:solidFill>
                    <a:schemeClr val="hlink"/>
                  </a:solidFill>
                  <a:latin typeface="Arial Narrow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hlink"/>
                  </a:solidFill>
                  <a:latin typeface="Arial Narrow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hlink"/>
                  </a:solidFill>
                  <a:latin typeface="Arial Narrow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hlink"/>
                  </a:solidFill>
                  <a:latin typeface="Arial Narrow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hlink"/>
                  </a:solidFill>
                  <a:latin typeface="Arial Narrow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hlink"/>
                  </a:solidFill>
                  <a:latin typeface="Arial Narrow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hlink"/>
                  </a:solidFill>
                  <a:latin typeface="Arial Narrow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hlink"/>
                  </a:solidFill>
                  <a:latin typeface="Arial Narrow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hlink"/>
                  </a:solidFill>
                  <a:latin typeface="Arial Narrow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zh-CN" altLang="en-US" sz="1800" b="1">
                  <a:solidFill>
                    <a:srgbClr val="171D17"/>
                  </a:solidFill>
                </a:rPr>
                <a:t>线程</a:t>
              </a:r>
            </a:p>
            <a:p>
              <a:pPr algn="ctr">
                <a:spcBef>
                  <a:spcPct val="50000"/>
                </a:spcBef>
              </a:pPr>
              <a:r>
                <a:rPr lang="zh-CN" altLang="en-US" sz="1800" b="1">
                  <a:solidFill>
                    <a:srgbClr val="171D17"/>
                  </a:solidFill>
                </a:rPr>
                <a:t>控制块</a:t>
              </a:r>
            </a:p>
          </p:txBody>
        </p:sp>
        <p:sp>
          <p:nvSpPr>
            <p:cNvPr id="150551" name="Text Box 25">
              <a:extLst>
                <a:ext uri="{FF2B5EF4-FFF2-40B4-BE49-F238E27FC236}">
                  <a16:creationId xmlns:a16="http://schemas.microsoft.com/office/drawing/2014/main" id="{C608C72E-BCB8-CB47-97E8-24EA8D9790E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84" y="1224"/>
              <a:ext cx="624" cy="499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171D17"/>
              </a:solidFill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>
              <a:lvl1pPr>
                <a:defRPr kumimoji="1" sz="2400">
                  <a:solidFill>
                    <a:schemeClr val="hlink"/>
                  </a:solidFill>
                  <a:latin typeface="Arial Narrow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hlink"/>
                  </a:solidFill>
                  <a:latin typeface="Arial Narrow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hlink"/>
                  </a:solidFill>
                  <a:latin typeface="Arial Narrow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hlink"/>
                  </a:solidFill>
                  <a:latin typeface="Arial Narrow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hlink"/>
                  </a:solidFill>
                  <a:latin typeface="Arial Narrow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hlink"/>
                  </a:solidFill>
                  <a:latin typeface="Arial Narrow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hlink"/>
                  </a:solidFill>
                  <a:latin typeface="Arial Narrow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hlink"/>
                  </a:solidFill>
                  <a:latin typeface="Arial Narrow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hlink"/>
                  </a:solidFill>
                  <a:latin typeface="Arial Narrow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zh-CN" altLang="en-US" sz="1800" b="1">
                  <a:solidFill>
                    <a:srgbClr val="171D17"/>
                  </a:solidFill>
                </a:rPr>
                <a:t>线程</a:t>
              </a:r>
            </a:p>
            <a:p>
              <a:pPr algn="ctr">
                <a:spcBef>
                  <a:spcPct val="50000"/>
                </a:spcBef>
              </a:pPr>
              <a:r>
                <a:rPr lang="zh-CN" altLang="en-US" sz="1800" b="1">
                  <a:solidFill>
                    <a:srgbClr val="171D17"/>
                  </a:solidFill>
                </a:rPr>
                <a:t>控制块</a:t>
              </a:r>
            </a:p>
          </p:txBody>
        </p:sp>
        <p:sp>
          <p:nvSpPr>
            <p:cNvPr id="150552" name="Text Box 26">
              <a:extLst>
                <a:ext uri="{FF2B5EF4-FFF2-40B4-BE49-F238E27FC236}">
                  <a16:creationId xmlns:a16="http://schemas.microsoft.com/office/drawing/2014/main" id="{AF79D1EA-838E-C845-8B41-FAFF256ABC7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52" y="1224"/>
              <a:ext cx="624" cy="499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171D17"/>
              </a:solidFill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>
              <a:lvl1pPr>
                <a:defRPr kumimoji="1" sz="2400">
                  <a:solidFill>
                    <a:schemeClr val="hlink"/>
                  </a:solidFill>
                  <a:latin typeface="Arial Narrow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hlink"/>
                  </a:solidFill>
                  <a:latin typeface="Arial Narrow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hlink"/>
                  </a:solidFill>
                  <a:latin typeface="Arial Narrow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hlink"/>
                  </a:solidFill>
                  <a:latin typeface="Arial Narrow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hlink"/>
                  </a:solidFill>
                  <a:latin typeface="Arial Narrow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hlink"/>
                  </a:solidFill>
                  <a:latin typeface="Arial Narrow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hlink"/>
                  </a:solidFill>
                  <a:latin typeface="Arial Narrow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hlink"/>
                  </a:solidFill>
                  <a:latin typeface="Arial Narrow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hlink"/>
                  </a:solidFill>
                  <a:latin typeface="Arial Narrow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zh-CN" altLang="en-US" sz="1800" b="1">
                  <a:solidFill>
                    <a:srgbClr val="171D17"/>
                  </a:solidFill>
                </a:rPr>
                <a:t>线程</a:t>
              </a:r>
            </a:p>
            <a:p>
              <a:pPr algn="ctr">
                <a:spcBef>
                  <a:spcPct val="50000"/>
                </a:spcBef>
              </a:pPr>
              <a:r>
                <a:rPr lang="zh-CN" altLang="en-US" sz="1800" b="1">
                  <a:solidFill>
                    <a:srgbClr val="171D17"/>
                  </a:solidFill>
                </a:rPr>
                <a:t>控制块</a:t>
              </a:r>
            </a:p>
          </p:txBody>
        </p:sp>
        <p:sp>
          <p:nvSpPr>
            <p:cNvPr id="150553" name="Rectangle 27">
              <a:extLst>
                <a:ext uri="{FF2B5EF4-FFF2-40B4-BE49-F238E27FC236}">
                  <a16:creationId xmlns:a16="http://schemas.microsoft.com/office/drawing/2014/main" id="{8A7058B0-1A81-3E4E-81AB-4F610F6CB8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53" y="672"/>
              <a:ext cx="1243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 kumimoji="1" sz="2400">
                  <a:solidFill>
                    <a:schemeClr val="hlink"/>
                  </a:solidFill>
                  <a:latin typeface="Arial Narrow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hlink"/>
                  </a:solidFill>
                  <a:latin typeface="Arial Narrow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hlink"/>
                  </a:solidFill>
                  <a:latin typeface="Arial Narrow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hlink"/>
                  </a:solidFill>
                  <a:latin typeface="Arial Narrow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hlink"/>
                  </a:solidFill>
                  <a:latin typeface="Arial Narrow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hlink"/>
                  </a:solidFill>
                  <a:latin typeface="Arial Narrow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hlink"/>
                  </a:solidFill>
                  <a:latin typeface="Arial Narrow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hlink"/>
                  </a:solidFill>
                  <a:latin typeface="Arial Narrow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hlink"/>
                  </a:solidFill>
                  <a:latin typeface="Arial Narrow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zh-CN" altLang="en-US" sz="2000" b="1">
                  <a:solidFill>
                    <a:srgbClr val="171D17"/>
                  </a:solidFill>
                </a:rPr>
                <a:t>多线程进程模式</a:t>
              </a:r>
            </a:p>
          </p:txBody>
        </p:sp>
        <p:sp>
          <p:nvSpPr>
            <p:cNvPr id="150554" name="Rectangle 28">
              <a:extLst>
                <a:ext uri="{FF2B5EF4-FFF2-40B4-BE49-F238E27FC236}">
                  <a16:creationId xmlns:a16="http://schemas.microsoft.com/office/drawing/2014/main" id="{F454CBAB-EE6D-9D48-ACAC-81853E6BBD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68" y="1919"/>
              <a:ext cx="116" cy="291"/>
            </a:xfrm>
            <a:prstGeom prst="rect">
              <a:avLst/>
            </a:prstGeom>
            <a:noFill/>
            <a:ln w="12700">
              <a:solidFill>
                <a:srgbClr val="0000FF"/>
              </a:solidFill>
              <a:prstDash val="dash"/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>
              <a:spAutoFit/>
            </a:bodyPr>
            <a:lstStyle>
              <a:lvl1pPr>
                <a:defRPr kumimoji="1" sz="2400">
                  <a:solidFill>
                    <a:schemeClr val="hlink"/>
                  </a:solidFill>
                  <a:latin typeface="Arial Narrow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hlink"/>
                  </a:solidFill>
                  <a:latin typeface="Arial Narrow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hlink"/>
                  </a:solidFill>
                  <a:latin typeface="Arial Narrow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hlink"/>
                  </a:solidFill>
                  <a:latin typeface="Arial Narrow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hlink"/>
                  </a:solidFill>
                  <a:latin typeface="Arial Narrow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hlink"/>
                  </a:solidFill>
                  <a:latin typeface="Arial Narrow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hlink"/>
                  </a:solidFill>
                  <a:latin typeface="Arial Narrow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hlink"/>
                  </a:solidFill>
                  <a:latin typeface="Arial Narrow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hlink"/>
                  </a:solidFill>
                  <a:latin typeface="Arial Narrow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50555" name="Rectangle 29">
              <a:extLst>
                <a:ext uri="{FF2B5EF4-FFF2-40B4-BE49-F238E27FC236}">
                  <a16:creationId xmlns:a16="http://schemas.microsoft.com/office/drawing/2014/main" id="{246ED8C2-A26C-AD4D-853A-7C28AECA43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4" y="1919"/>
              <a:ext cx="116" cy="291"/>
            </a:xfrm>
            <a:prstGeom prst="rect">
              <a:avLst/>
            </a:prstGeom>
            <a:noFill/>
            <a:ln w="12700">
              <a:solidFill>
                <a:srgbClr val="0000FF"/>
              </a:solidFill>
              <a:prstDash val="dash"/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>
              <a:spAutoFit/>
            </a:bodyPr>
            <a:lstStyle>
              <a:lvl1pPr>
                <a:defRPr kumimoji="1" sz="2400">
                  <a:solidFill>
                    <a:schemeClr val="hlink"/>
                  </a:solidFill>
                  <a:latin typeface="Arial Narrow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hlink"/>
                  </a:solidFill>
                  <a:latin typeface="Arial Narrow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hlink"/>
                  </a:solidFill>
                  <a:latin typeface="Arial Narrow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hlink"/>
                  </a:solidFill>
                  <a:latin typeface="Arial Narrow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hlink"/>
                  </a:solidFill>
                  <a:latin typeface="Arial Narrow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hlink"/>
                  </a:solidFill>
                  <a:latin typeface="Arial Narrow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hlink"/>
                  </a:solidFill>
                  <a:latin typeface="Arial Narrow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hlink"/>
                  </a:solidFill>
                  <a:latin typeface="Arial Narrow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hlink"/>
                  </a:solidFill>
                  <a:latin typeface="Arial Narrow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50556" name="Rectangle 30">
              <a:extLst>
                <a:ext uri="{FF2B5EF4-FFF2-40B4-BE49-F238E27FC236}">
                  <a16:creationId xmlns:a16="http://schemas.microsoft.com/office/drawing/2014/main" id="{9D884566-03A7-8B44-AD2F-F39EAC04A1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6" y="1919"/>
              <a:ext cx="116" cy="291"/>
            </a:xfrm>
            <a:prstGeom prst="rect">
              <a:avLst/>
            </a:prstGeom>
            <a:noFill/>
            <a:ln w="12700">
              <a:solidFill>
                <a:srgbClr val="0000FF"/>
              </a:solidFill>
              <a:prstDash val="dash"/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>
              <a:spAutoFit/>
            </a:bodyPr>
            <a:lstStyle>
              <a:lvl1pPr>
                <a:defRPr kumimoji="1" sz="2400">
                  <a:solidFill>
                    <a:schemeClr val="hlink"/>
                  </a:solidFill>
                  <a:latin typeface="Arial Narrow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hlink"/>
                  </a:solidFill>
                  <a:latin typeface="Arial Narrow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hlink"/>
                  </a:solidFill>
                  <a:latin typeface="Arial Narrow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hlink"/>
                  </a:solidFill>
                  <a:latin typeface="Arial Narrow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hlink"/>
                  </a:solidFill>
                  <a:latin typeface="Arial Narrow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hlink"/>
                  </a:solidFill>
                  <a:latin typeface="Arial Narrow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hlink"/>
                  </a:solidFill>
                  <a:latin typeface="Arial Narrow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hlink"/>
                  </a:solidFill>
                  <a:latin typeface="Arial Narrow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hlink"/>
                  </a:solidFill>
                  <a:latin typeface="Arial Narrow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150532" name="Text Box 34">
            <a:extLst>
              <a:ext uri="{FF2B5EF4-FFF2-40B4-BE49-F238E27FC236}">
                <a16:creationId xmlns:a16="http://schemas.microsoft.com/office/drawing/2014/main" id="{093C3ABA-E211-3048-9C45-2BB1E63C01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7401" y="30163"/>
            <a:ext cx="519112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800" b="1" dirty="0">
                <a:solidFill>
                  <a:srgbClr val="3333FF"/>
                </a:solidFill>
                <a:latin typeface="宋体" panose="02010600030101010101" pitchFamily="2" charset="-122"/>
              </a:rPr>
              <a:t>2.7 </a:t>
            </a:r>
            <a:r>
              <a:rPr lang="zh-CN" altLang="en-US" sz="2800" b="1" dirty="0">
                <a:solidFill>
                  <a:srgbClr val="3333FF"/>
                </a:solidFill>
                <a:latin typeface="宋体" panose="02010600030101010101" pitchFamily="2" charset="-122"/>
              </a:rPr>
              <a:t>线程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150533" name="灯片编号占位符 3">
            <a:extLst>
              <a:ext uri="{FF2B5EF4-FFF2-40B4-BE49-F238E27FC236}">
                <a16:creationId xmlns:a16="http://schemas.microsoft.com/office/drawing/2014/main" id="{A7273FA9-131C-D14C-B76C-CF4F9762A604}"/>
              </a:ext>
            </a:extLst>
          </p:cNvPr>
          <p:cNvSpPr txBox="1">
            <a:spLocks/>
          </p:cNvSpPr>
          <p:nvPr/>
        </p:nvSpPr>
        <p:spPr bwMode="auto">
          <a:xfrm>
            <a:off x="9912351" y="6308726"/>
            <a:ext cx="576263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3D06CD72-E6F5-1E47-9731-45F8F7A306D4}" type="slidenum">
              <a:rPr lang="zh-CN" altLang="en-US" sz="1800"/>
              <a:pPr/>
              <a:t>14</a:t>
            </a:fld>
            <a:endParaRPr lang="en-US" altLang="zh-CN" sz="1800"/>
          </a:p>
        </p:txBody>
      </p:sp>
    </p:spTree>
    <p:extLst>
      <p:ext uri="{BB962C8B-B14F-4D97-AF65-F5344CB8AC3E}">
        <p14:creationId xmlns:p14="http://schemas.microsoft.com/office/powerpoint/2010/main" val="379117164"/>
      </p:ext>
    </p:extLst>
  </p:cSld>
  <p:clrMapOvr>
    <a:masterClrMapping/>
  </p:clrMapOvr>
  <p:transition>
    <p:random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5A5F721-0D0E-5241-A553-207A15755B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01821-FBC1-0943-A98A-47205D9EC5A4}" type="slidenum">
              <a:rPr lang="zh-CN" altLang="en-US" smtClean="0"/>
              <a:pPr/>
              <a:t>15</a:t>
            </a:fld>
            <a:endParaRPr lang="en-US" altLang="zh-C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F71450B-CAAA-E54A-9BD6-C514BC1388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911" y="1117599"/>
            <a:ext cx="11242622" cy="5199891"/>
          </a:xfrm>
          <a:prstGeom prst="rect">
            <a:avLst/>
          </a:prstGeom>
        </p:spPr>
      </p:pic>
      <p:sp>
        <p:nvSpPr>
          <p:cNvPr id="4" name="Text Box 34">
            <a:extLst>
              <a:ext uri="{FF2B5EF4-FFF2-40B4-BE49-F238E27FC236}">
                <a16:creationId xmlns:a16="http://schemas.microsoft.com/office/drawing/2014/main" id="{6F3B4A73-89C8-324C-B985-96FB6F3975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7401" y="30163"/>
            <a:ext cx="519112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800" b="1" dirty="0">
                <a:solidFill>
                  <a:srgbClr val="3333FF"/>
                </a:solidFill>
                <a:latin typeface="宋体" panose="02010600030101010101" pitchFamily="2" charset="-122"/>
              </a:rPr>
              <a:t>2.7 </a:t>
            </a:r>
            <a:r>
              <a:rPr lang="zh-CN" altLang="en-US" sz="2800" b="1" dirty="0">
                <a:solidFill>
                  <a:srgbClr val="3333FF"/>
                </a:solidFill>
                <a:latin typeface="宋体" panose="02010600030101010101" pitchFamily="2" charset="-122"/>
              </a:rPr>
              <a:t>线程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2235252"/>
      </p:ext>
    </p:extLst>
  </p:cSld>
  <p:clrMapOvr>
    <a:masterClrMapping/>
  </p:clrMapOvr>
  <p:transition>
    <p:random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FCABA6-DB97-D847-B17B-5284CC3BB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01821-FBC1-0943-A98A-47205D9EC5A4}" type="slidenum">
              <a:rPr lang="zh-CN" altLang="en-US" smtClean="0"/>
              <a:pPr/>
              <a:t>16</a:t>
            </a:fld>
            <a:endParaRPr lang="en-US" altLang="zh-C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30F8FF4-F69C-7D4D-80D5-BEB91DC876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217" y="1094086"/>
            <a:ext cx="11403316" cy="5606752"/>
          </a:xfrm>
          <a:prstGeom prst="rect">
            <a:avLst/>
          </a:prstGeom>
        </p:spPr>
      </p:pic>
      <p:sp>
        <p:nvSpPr>
          <p:cNvPr id="4" name="Text Box 34">
            <a:extLst>
              <a:ext uri="{FF2B5EF4-FFF2-40B4-BE49-F238E27FC236}">
                <a16:creationId xmlns:a16="http://schemas.microsoft.com/office/drawing/2014/main" id="{A780CA10-DE29-3F44-A458-1C82E0A3AD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7401" y="30163"/>
            <a:ext cx="519112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800" b="1" dirty="0">
                <a:solidFill>
                  <a:srgbClr val="3333FF"/>
                </a:solidFill>
                <a:latin typeface="宋体" panose="02010600030101010101" pitchFamily="2" charset="-122"/>
              </a:rPr>
              <a:t>2.7 </a:t>
            </a:r>
            <a:r>
              <a:rPr lang="zh-CN" altLang="en-US" sz="2800" b="1" dirty="0">
                <a:solidFill>
                  <a:srgbClr val="3333FF"/>
                </a:solidFill>
                <a:latin typeface="宋体" panose="02010600030101010101" pitchFamily="2" charset="-122"/>
              </a:rPr>
              <a:t>线程</a:t>
            </a:r>
            <a:r>
              <a:rPr lang="zh-TW" altLang="en-US" sz="2800" b="1" dirty="0">
                <a:solidFill>
                  <a:srgbClr val="3333FF"/>
                </a:solidFill>
                <a:latin typeface="宋体" panose="02010600030101010101" pitchFamily="2" charset="-122"/>
              </a:rPr>
              <a:t>实现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3288347"/>
      </p:ext>
    </p:extLst>
  </p:cSld>
  <p:clrMapOvr>
    <a:masterClrMapping/>
  </p:clrMapOvr>
  <p:transition>
    <p:random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7A6C9B5-9519-7247-9AF9-F20798A6C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01821-FBC1-0943-A98A-47205D9EC5A4}" type="slidenum">
              <a:rPr lang="zh-CN" altLang="en-US" smtClean="0"/>
              <a:pPr/>
              <a:t>17</a:t>
            </a:fld>
            <a:endParaRPr lang="en-US" altLang="zh-C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565549-78C6-E845-AB3C-D6EC545CF9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408" y="1143000"/>
            <a:ext cx="10938035" cy="5100638"/>
          </a:xfrm>
          <a:prstGeom prst="rect">
            <a:avLst/>
          </a:prstGeom>
        </p:spPr>
      </p:pic>
      <p:sp>
        <p:nvSpPr>
          <p:cNvPr id="4" name="Text Box 34">
            <a:extLst>
              <a:ext uri="{FF2B5EF4-FFF2-40B4-BE49-F238E27FC236}">
                <a16:creationId xmlns:a16="http://schemas.microsoft.com/office/drawing/2014/main" id="{2E6A024B-0494-B941-B801-3576F49635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7401" y="30163"/>
            <a:ext cx="519112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800" b="1" dirty="0">
                <a:solidFill>
                  <a:srgbClr val="3333FF"/>
                </a:solidFill>
                <a:latin typeface="宋体" panose="02010600030101010101" pitchFamily="2" charset="-122"/>
              </a:rPr>
              <a:t>2.7 </a:t>
            </a:r>
            <a:r>
              <a:rPr lang="zh-CN" altLang="en-US" sz="2800" b="1" dirty="0">
                <a:solidFill>
                  <a:srgbClr val="3333FF"/>
                </a:solidFill>
                <a:latin typeface="宋体" panose="02010600030101010101" pitchFamily="2" charset="-122"/>
              </a:rPr>
              <a:t>线程</a:t>
            </a:r>
            <a:r>
              <a:rPr lang="zh-TW" altLang="en-US" sz="2800" b="1" dirty="0">
                <a:solidFill>
                  <a:srgbClr val="3333FF"/>
                </a:solidFill>
                <a:latin typeface="宋体" panose="02010600030101010101" pitchFamily="2" charset="-122"/>
              </a:rPr>
              <a:t>实现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4314708"/>
      </p:ext>
    </p:extLst>
  </p:cSld>
  <p:clrMapOvr>
    <a:masterClrMapping/>
  </p:clrMapOvr>
  <p:transition>
    <p:random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40D516F-F4B8-364F-B9CF-90700AA4A3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01821-FBC1-0943-A98A-47205D9EC5A4}" type="slidenum">
              <a:rPr lang="zh-CN" altLang="en-US" smtClean="0"/>
              <a:pPr/>
              <a:t>18</a:t>
            </a:fld>
            <a:endParaRPr lang="en-US" altLang="zh-C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ED1DE3-05F1-7943-9B09-256666F6F9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082" y="1249345"/>
            <a:ext cx="11109835" cy="5011738"/>
          </a:xfrm>
          <a:prstGeom prst="rect">
            <a:avLst/>
          </a:prstGeom>
        </p:spPr>
      </p:pic>
      <p:sp>
        <p:nvSpPr>
          <p:cNvPr id="4" name="Text Box 34">
            <a:extLst>
              <a:ext uri="{FF2B5EF4-FFF2-40B4-BE49-F238E27FC236}">
                <a16:creationId xmlns:a16="http://schemas.microsoft.com/office/drawing/2014/main" id="{2D86063B-4F6F-C641-BB61-F241DE9968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7401" y="30163"/>
            <a:ext cx="519112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800" b="1" dirty="0">
                <a:solidFill>
                  <a:srgbClr val="3333FF"/>
                </a:solidFill>
                <a:latin typeface="宋体" panose="02010600030101010101" pitchFamily="2" charset="-122"/>
              </a:rPr>
              <a:t>2.7 </a:t>
            </a:r>
            <a:r>
              <a:rPr lang="zh-CN" altLang="en-US" sz="2800" b="1" dirty="0">
                <a:solidFill>
                  <a:srgbClr val="3333FF"/>
                </a:solidFill>
                <a:latin typeface="宋体" panose="02010600030101010101" pitchFamily="2" charset="-122"/>
              </a:rPr>
              <a:t>线程</a:t>
            </a:r>
            <a:r>
              <a:rPr lang="zh-TW" altLang="en-US" sz="2800" b="1" dirty="0">
                <a:solidFill>
                  <a:srgbClr val="3333FF"/>
                </a:solidFill>
                <a:latin typeface="宋体" panose="02010600030101010101" pitchFamily="2" charset="-122"/>
              </a:rPr>
              <a:t>实现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9129470"/>
      </p:ext>
    </p:extLst>
  </p:cSld>
  <p:clrMapOvr>
    <a:masterClrMapping/>
  </p:clrMapOvr>
  <p:transition>
    <p:random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4FD8AFF-1ACF-C445-B890-65E79BB9F7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01821-FBC1-0943-A98A-47205D9EC5A4}" type="slidenum">
              <a:rPr lang="zh-CN" altLang="en-US" smtClean="0"/>
              <a:pPr/>
              <a:t>19</a:t>
            </a:fld>
            <a:endParaRPr lang="en-US" altLang="zh-C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890A67-B628-8243-8B45-D1EAFE6226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400" y="939800"/>
            <a:ext cx="11345718" cy="5761038"/>
          </a:xfrm>
          <a:prstGeom prst="rect">
            <a:avLst/>
          </a:prstGeom>
        </p:spPr>
      </p:pic>
      <p:sp>
        <p:nvSpPr>
          <p:cNvPr id="4" name="Text Box 34">
            <a:extLst>
              <a:ext uri="{FF2B5EF4-FFF2-40B4-BE49-F238E27FC236}">
                <a16:creationId xmlns:a16="http://schemas.microsoft.com/office/drawing/2014/main" id="{C4368E4B-2DF5-DD4B-B110-A71AEAA7E1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7401" y="30163"/>
            <a:ext cx="519112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800" b="1" dirty="0">
                <a:solidFill>
                  <a:srgbClr val="3333FF"/>
                </a:solidFill>
                <a:latin typeface="宋体" panose="02010600030101010101" pitchFamily="2" charset="-122"/>
              </a:rPr>
              <a:t>2.7 </a:t>
            </a:r>
            <a:r>
              <a:rPr lang="zh-CN" altLang="en-US" sz="2800" b="1" dirty="0">
                <a:solidFill>
                  <a:srgbClr val="3333FF"/>
                </a:solidFill>
                <a:latin typeface="宋体" panose="02010600030101010101" pitchFamily="2" charset="-122"/>
              </a:rPr>
              <a:t>线程</a:t>
            </a:r>
            <a:r>
              <a:rPr lang="zh-TW" altLang="en-US" sz="2800" b="1" dirty="0">
                <a:solidFill>
                  <a:srgbClr val="3333FF"/>
                </a:solidFill>
                <a:latin typeface="宋体" panose="02010600030101010101" pitchFamily="2" charset="-122"/>
              </a:rPr>
              <a:t>实现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2531555"/>
      </p:ext>
    </p:extLst>
  </p:cSld>
  <p:clrMapOvr>
    <a:masterClrMapping/>
  </p:clrMapOvr>
  <p:transition>
    <p:random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249B7-F0AE-0740-92D1-3BF031D9B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3C2C44-31AD-DC4C-8AFE-35A167F71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6F920-8F9B-6440-868E-E05577D2AEEB}" type="slidenum">
              <a:rPr lang="zh-CN" altLang="en-US" smtClean="0"/>
              <a:pPr/>
              <a:t>2</a:t>
            </a:fld>
            <a:endParaRPr lang="en-US" altLang="zh-CN"/>
          </a:p>
        </p:txBody>
      </p:sp>
      <p:sp>
        <p:nvSpPr>
          <p:cNvPr id="4" name="Text Box 2">
            <a:extLst>
              <a:ext uri="{FF2B5EF4-FFF2-40B4-BE49-F238E27FC236}">
                <a16:creationId xmlns:a16="http://schemas.microsoft.com/office/drawing/2014/main" id="{CE638814-2DC7-7E43-85EC-5052F290D8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7401" y="-100013"/>
            <a:ext cx="5191125" cy="7080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4000" b="1" dirty="0">
                <a:solidFill>
                  <a:srgbClr val="3333FF"/>
                </a:solidFill>
                <a:latin typeface="宋体" panose="02010600030101010101" pitchFamily="2" charset="-122"/>
              </a:rPr>
              <a:t>2.7 </a:t>
            </a:r>
            <a:r>
              <a:rPr lang="zh-CN" altLang="en-US" sz="4000" b="1" dirty="0">
                <a:solidFill>
                  <a:srgbClr val="3333FF"/>
                </a:solidFill>
                <a:latin typeface="宋体" panose="02010600030101010101" pitchFamily="2" charset="-122"/>
              </a:rPr>
              <a:t>线程</a:t>
            </a:r>
            <a:endParaRPr lang="zh-CN" altLang="en-US" sz="4000" b="1" dirty="0">
              <a:solidFill>
                <a:srgbClr val="FF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FD6A14-A0AA-564F-9CE8-3B7873D0A3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767" y="1011908"/>
            <a:ext cx="10657184" cy="54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577979"/>
      </p:ext>
    </p:extLst>
  </p:cSld>
  <p:clrMapOvr>
    <a:masterClrMapping/>
  </p:clrMapOvr>
  <p:transition>
    <p:random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88E8B6A-EA5F-9447-B18F-6E2CB5F02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01821-FBC1-0943-A98A-47205D9EC5A4}" type="slidenum">
              <a:rPr lang="zh-CN" altLang="en-US" smtClean="0"/>
              <a:pPr/>
              <a:t>20</a:t>
            </a:fld>
            <a:endParaRPr lang="en-US" altLang="zh-C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271A5F7-902D-E546-B2EB-C2B4DEA2EE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384" y="1162603"/>
            <a:ext cx="10569576" cy="5284788"/>
          </a:xfrm>
          <a:prstGeom prst="rect">
            <a:avLst/>
          </a:prstGeom>
        </p:spPr>
      </p:pic>
      <p:sp>
        <p:nvSpPr>
          <p:cNvPr id="4" name="Text Box 34">
            <a:extLst>
              <a:ext uri="{FF2B5EF4-FFF2-40B4-BE49-F238E27FC236}">
                <a16:creationId xmlns:a16="http://schemas.microsoft.com/office/drawing/2014/main" id="{E0C5A22F-78D4-6D4A-A235-29695112C9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7401" y="30163"/>
            <a:ext cx="519112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800" b="1" dirty="0">
                <a:solidFill>
                  <a:srgbClr val="3333FF"/>
                </a:solidFill>
                <a:latin typeface="宋体" panose="02010600030101010101" pitchFamily="2" charset="-122"/>
              </a:rPr>
              <a:t>2.7 </a:t>
            </a:r>
            <a:r>
              <a:rPr lang="zh-CN" altLang="en-US" sz="2800" b="1" dirty="0">
                <a:solidFill>
                  <a:srgbClr val="3333FF"/>
                </a:solidFill>
                <a:latin typeface="宋体" panose="02010600030101010101" pitchFamily="2" charset="-122"/>
              </a:rPr>
              <a:t>线程</a:t>
            </a:r>
            <a:r>
              <a:rPr lang="zh-TW" altLang="en-US" sz="2800" b="1" dirty="0">
                <a:solidFill>
                  <a:srgbClr val="3333FF"/>
                </a:solidFill>
                <a:latin typeface="宋体" panose="02010600030101010101" pitchFamily="2" charset="-122"/>
              </a:rPr>
              <a:t>实现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6943102"/>
      </p:ext>
    </p:extLst>
  </p:cSld>
  <p:clrMapOvr>
    <a:masterClrMapping/>
  </p:clrMapOvr>
  <p:transition>
    <p:random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357" name="Rectangle 5">
            <a:extLst>
              <a:ext uri="{FF2B5EF4-FFF2-40B4-BE49-F238E27FC236}">
                <a16:creationId xmlns:a16="http://schemas.microsoft.com/office/drawing/2014/main" id="{6687EF38-0069-5142-A937-3339E380C1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0" y="3429000"/>
            <a:ext cx="7696200" cy="29210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 lvl="1" eaLnBrk="1" hangingPunct="1">
              <a:lnSpc>
                <a:spcPct val="80000"/>
              </a:lnSpc>
              <a:spcBef>
                <a:spcPct val="50000"/>
              </a:spcBef>
              <a:buClr>
                <a:srgbClr val="FF3300"/>
              </a:buClr>
              <a:buSzPct val="200000"/>
              <a:defRPr/>
            </a:pPr>
            <a:endParaRPr lang="en-US" altLang="zh-CN" sz="3200" b="1">
              <a:solidFill>
                <a:srgbClr val="171D17"/>
              </a:solidFill>
              <a:latin typeface="楷体_GB2312" pitchFamily="49" charset="-122"/>
              <a:ea typeface="楷体_GB2312" pitchFamily="49" charset="-122"/>
            </a:endParaRPr>
          </a:p>
          <a:p>
            <a:pPr lvl="1" eaLnBrk="1" hangingPunct="1">
              <a:lnSpc>
                <a:spcPct val="80000"/>
              </a:lnSpc>
              <a:spcBef>
                <a:spcPct val="50000"/>
              </a:spcBef>
              <a:buClr>
                <a:srgbClr val="FF3300"/>
              </a:buClr>
              <a:buSzPct val="200000"/>
              <a:defRPr/>
            </a:pPr>
            <a:endParaRPr lang="en-US" altLang="zh-CN" sz="3200" b="1">
              <a:solidFill>
                <a:srgbClr val="171D17"/>
              </a:solidFill>
              <a:latin typeface="楷体_GB2312" pitchFamily="49" charset="-122"/>
              <a:ea typeface="楷体_GB2312" pitchFamily="49" charset="-122"/>
            </a:endParaRPr>
          </a:p>
          <a:p>
            <a:pPr lvl="1" eaLnBrk="1" hangingPunct="1">
              <a:lnSpc>
                <a:spcPct val="80000"/>
              </a:lnSpc>
              <a:spcBef>
                <a:spcPct val="50000"/>
              </a:spcBef>
              <a:buClr>
                <a:srgbClr val="FF3300"/>
              </a:buClr>
              <a:buSzPct val="200000"/>
              <a:defRPr/>
            </a:pPr>
            <a:endParaRPr lang="en-US" altLang="zh-CN" sz="3200" b="1">
              <a:solidFill>
                <a:srgbClr val="171D17"/>
              </a:solidFill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120000"/>
              <a:defRPr/>
            </a:pPr>
            <a:r>
              <a:rPr kumimoji="0" lang="en-US" altLang="zh-CN" sz="3200"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</a:rPr>
              <a:t>   </a:t>
            </a: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120000"/>
              <a:defRPr/>
            </a:pPr>
            <a:r>
              <a:rPr kumimoji="0" lang="en-US" altLang="zh-CN" sz="3200"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</a:rPr>
              <a:t>   </a:t>
            </a:r>
            <a:endParaRPr lang="en-US" altLang="zh-CN" sz="3200" b="1">
              <a:solidFill>
                <a:srgbClr val="171D17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151555" name="Text Box 7">
            <a:extLst>
              <a:ext uri="{FF2B5EF4-FFF2-40B4-BE49-F238E27FC236}">
                <a16:creationId xmlns:a16="http://schemas.microsoft.com/office/drawing/2014/main" id="{2F3A2489-CF7E-8943-A3B2-C5E97BAD8A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533400"/>
            <a:ext cx="53340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3600" b="1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5</a:t>
            </a:r>
            <a:r>
              <a:rPr lang="zh-CN" altLang="en-US" sz="3600" b="1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．线程和进程的关系</a:t>
            </a:r>
          </a:p>
        </p:txBody>
      </p:sp>
      <p:sp>
        <p:nvSpPr>
          <p:cNvPr id="356360" name="Rectangle 8">
            <a:extLst>
              <a:ext uri="{FF2B5EF4-FFF2-40B4-BE49-F238E27FC236}">
                <a16:creationId xmlns:a16="http://schemas.microsoft.com/office/drawing/2014/main" id="{C38F35E2-39B8-3A44-960C-D107071EC1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95500" y="1143000"/>
            <a:ext cx="8420100" cy="563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  <a:spcBef>
                <a:spcPct val="20000"/>
              </a:spcBef>
              <a:buClr>
                <a:schemeClr val="bg2"/>
              </a:buClr>
              <a:buFont typeface="Monotype Sorts" pitchFamily="2" charset="2"/>
              <a:buNone/>
            </a:pPr>
            <a:r>
              <a:rPr lang="en-US" altLang="zh-CN" sz="3200" b="1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(1)</a:t>
            </a:r>
            <a:r>
              <a:rPr lang="zh-CN" altLang="en-US" sz="3200" b="1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一个进程可以有多个线程，但至少要有一个线程；而一个线程只能在一个进程的地址空间内活动。</a:t>
            </a:r>
          </a:p>
          <a:p>
            <a:pPr eaLnBrk="1" hangingPunct="1">
              <a:lnSpc>
                <a:spcPct val="110000"/>
              </a:lnSpc>
              <a:spcBef>
                <a:spcPct val="20000"/>
              </a:spcBef>
              <a:buClr>
                <a:schemeClr val="bg2"/>
              </a:buClr>
              <a:buFont typeface="Monotype Sorts" pitchFamily="2" charset="2"/>
              <a:buNone/>
            </a:pPr>
            <a:r>
              <a:rPr lang="en-US" altLang="zh-CN" sz="3200" b="1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(2) </a:t>
            </a:r>
            <a:r>
              <a:rPr lang="zh-CN" altLang="en-US" sz="3200" b="1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资源分配给进程，同一进程的所有线程共享该进程的所有资源。</a:t>
            </a:r>
          </a:p>
          <a:p>
            <a:pPr eaLnBrk="1" hangingPunct="1">
              <a:lnSpc>
                <a:spcPct val="110000"/>
              </a:lnSpc>
              <a:spcBef>
                <a:spcPct val="20000"/>
              </a:spcBef>
              <a:buClr>
                <a:schemeClr val="bg2"/>
              </a:buClr>
              <a:buFont typeface="Monotype Sorts" pitchFamily="2" charset="2"/>
              <a:buNone/>
            </a:pPr>
            <a:r>
              <a:rPr lang="en-US" altLang="zh-CN" sz="3200" b="1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(3) </a:t>
            </a:r>
            <a:r>
              <a:rPr lang="zh-CN" altLang="en-US" sz="3200" b="1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处理机分配给线程，即真正在处理机上运行的是线程。</a:t>
            </a:r>
          </a:p>
          <a:p>
            <a:pPr eaLnBrk="1" hangingPunct="1">
              <a:lnSpc>
                <a:spcPct val="110000"/>
              </a:lnSpc>
              <a:spcBef>
                <a:spcPct val="20000"/>
              </a:spcBef>
              <a:buClr>
                <a:schemeClr val="bg2"/>
              </a:buClr>
              <a:buFont typeface="Monotype Sorts" pitchFamily="2" charset="2"/>
              <a:buNone/>
            </a:pPr>
            <a:r>
              <a:rPr lang="en-US" altLang="zh-CN" sz="3200" b="1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(4) </a:t>
            </a:r>
            <a:r>
              <a:rPr lang="zh-CN" altLang="en-US" sz="3200" b="1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线程在执行过程中需要协作同步。不同进程的线程间要利用消息通信的办法实现同步。</a:t>
            </a:r>
          </a:p>
        </p:txBody>
      </p:sp>
      <p:sp>
        <p:nvSpPr>
          <p:cNvPr id="151557" name="Text Box 10">
            <a:extLst>
              <a:ext uri="{FF2B5EF4-FFF2-40B4-BE49-F238E27FC236}">
                <a16:creationId xmlns:a16="http://schemas.microsoft.com/office/drawing/2014/main" id="{ED514F47-9FFC-B84B-A76C-84B0E89F4D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7401" y="30163"/>
            <a:ext cx="519112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800" b="1">
                <a:solidFill>
                  <a:srgbClr val="3333FF"/>
                </a:solidFill>
                <a:latin typeface="宋体" panose="02010600030101010101" pitchFamily="2" charset="-122"/>
              </a:rPr>
              <a:t>2.7 </a:t>
            </a:r>
            <a:r>
              <a:rPr lang="zh-CN" altLang="en-US" sz="2800" b="1">
                <a:solidFill>
                  <a:srgbClr val="3333FF"/>
                </a:solidFill>
                <a:latin typeface="宋体" panose="02010600030101010101" pitchFamily="2" charset="-122"/>
              </a:rPr>
              <a:t>线程</a:t>
            </a:r>
            <a:endParaRPr lang="zh-CN" altLang="en-US" b="1">
              <a:solidFill>
                <a:srgbClr val="FF0000"/>
              </a:solidFill>
            </a:endParaRPr>
          </a:p>
        </p:txBody>
      </p:sp>
      <p:sp>
        <p:nvSpPr>
          <p:cNvPr id="151558" name="灯片编号占位符 3">
            <a:extLst>
              <a:ext uri="{FF2B5EF4-FFF2-40B4-BE49-F238E27FC236}">
                <a16:creationId xmlns:a16="http://schemas.microsoft.com/office/drawing/2014/main" id="{7DC15ED4-EA36-B044-AC38-EB1D34D690EE}"/>
              </a:ext>
            </a:extLst>
          </p:cNvPr>
          <p:cNvSpPr txBox="1">
            <a:spLocks/>
          </p:cNvSpPr>
          <p:nvPr/>
        </p:nvSpPr>
        <p:spPr bwMode="auto">
          <a:xfrm>
            <a:off x="9912351" y="6308726"/>
            <a:ext cx="576263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95E09DAB-2F8B-C940-BFFE-AA29572FB933}" type="slidenum">
              <a:rPr lang="zh-CN" altLang="en-US" sz="1800"/>
              <a:pPr/>
              <a:t>21</a:t>
            </a:fld>
            <a:endParaRPr lang="en-US" altLang="zh-CN" sz="1800"/>
          </a:p>
        </p:txBody>
      </p:sp>
    </p:spTree>
    <p:extLst>
      <p:ext uri="{BB962C8B-B14F-4D97-AF65-F5344CB8AC3E}">
        <p14:creationId xmlns:p14="http://schemas.microsoft.com/office/powerpoint/2010/main" val="98183899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3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3563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563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51B15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3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3563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563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51B15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3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7" dur="500"/>
                                        <p:tgtEl>
                                          <p:spTgt spid="3563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563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51B15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3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2" dur="500"/>
                                        <p:tgtEl>
                                          <p:spTgt spid="3563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563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51B15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6360" grpId="0" build="p" autoUpdateAnimBg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611" name="Text Box 3">
            <a:extLst>
              <a:ext uri="{FF2B5EF4-FFF2-40B4-BE49-F238E27FC236}">
                <a16:creationId xmlns:a16="http://schemas.microsoft.com/office/drawing/2014/main" id="{B20B13FF-1779-974A-B158-D2C99701DB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2357438"/>
            <a:ext cx="8153400" cy="405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3600" b="1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7</a:t>
            </a:r>
            <a:r>
              <a:rPr lang="zh-CN" altLang="en-US" sz="3600" b="1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、支持线程的系统</a:t>
            </a:r>
          </a:p>
          <a:p>
            <a:pPr>
              <a:spcBef>
                <a:spcPct val="50000"/>
              </a:spcBef>
            </a:pPr>
            <a:r>
              <a:rPr lang="zh-CN" altLang="en-US" sz="3200" b="1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  单用户进程、单线程 </a:t>
            </a:r>
            <a:r>
              <a:rPr lang="en-US" altLang="zh-CN" sz="3200" b="1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——    MS-DOS</a:t>
            </a:r>
          </a:p>
          <a:p>
            <a:pPr>
              <a:spcBef>
                <a:spcPct val="50000"/>
              </a:spcBef>
            </a:pPr>
            <a:r>
              <a:rPr lang="en-US" altLang="zh-CN" sz="3200" b="1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  </a:t>
            </a:r>
            <a:r>
              <a:rPr lang="zh-CN" altLang="en-US" sz="3200" b="1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多用户进程、单线程 </a:t>
            </a:r>
            <a:r>
              <a:rPr lang="en-US" altLang="zh-CN" sz="3200" b="1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——    UNIX</a:t>
            </a:r>
          </a:p>
          <a:p>
            <a:pPr>
              <a:spcBef>
                <a:spcPct val="50000"/>
              </a:spcBef>
            </a:pPr>
            <a:r>
              <a:rPr lang="en-US" altLang="zh-CN" sz="3200" b="1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  </a:t>
            </a:r>
            <a:r>
              <a:rPr lang="zh-CN" altLang="en-US" sz="3200" b="1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单进程多线程</a:t>
            </a:r>
            <a:r>
              <a:rPr lang="en-US" altLang="zh-CN" sz="3200" b="1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——  JAVA</a:t>
            </a:r>
            <a:r>
              <a:rPr lang="zh-CN" altLang="en-US" sz="3200" b="1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运行环境</a:t>
            </a:r>
          </a:p>
          <a:p>
            <a:pPr>
              <a:spcBef>
                <a:spcPct val="50000"/>
              </a:spcBef>
            </a:pPr>
            <a:r>
              <a:rPr lang="zh-CN" altLang="en-US" sz="3200" b="1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  多进程多线程 </a:t>
            </a:r>
            <a:r>
              <a:rPr lang="en-US" altLang="zh-CN" sz="3200" b="1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—— Windows2000</a:t>
            </a:r>
            <a:r>
              <a:rPr lang="zh-CN" altLang="en-US" sz="3200" b="1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、 </a:t>
            </a:r>
            <a:r>
              <a:rPr lang="en-US" altLang="zh-CN" sz="3200" b="1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Solaris Linux</a:t>
            </a:r>
            <a:r>
              <a:rPr lang="zh-CN" altLang="en-US" sz="3200" b="1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、</a:t>
            </a:r>
            <a:r>
              <a:rPr lang="en-US" altLang="zh-CN" sz="3200" b="1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Mach </a:t>
            </a:r>
            <a:r>
              <a:rPr lang="zh-CN" altLang="en-US" sz="3200" b="1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、</a:t>
            </a:r>
            <a:r>
              <a:rPr lang="en-US" altLang="zh-CN" sz="3200" b="1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OS/2</a:t>
            </a:r>
          </a:p>
        </p:txBody>
      </p:sp>
      <p:sp>
        <p:nvSpPr>
          <p:cNvPr id="324612" name="Text Box 4">
            <a:extLst>
              <a:ext uri="{FF2B5EF4-FFF2-40B4-BE49-F238E27FC236}">
                <a16:creationId xmlns:a16="http://schemas.microsoft.com/office/drawing/2014/main" id="{F681C43F-ED55-E34F-A19E-A3B5E72270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7400" y="762000"/>
            <a:ext cx="8534400" cy="137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3600" b="1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6</a:t>
            </a:r>
            <a:r>
              <a:rPr lang="zh-CN" altLang="en-US" sz="3600" b="1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、线程的基本状态</a:t>
            </a:r>
          </a:p>
          <a:p>
            <a:pPr eaLnBrk="1" hangingPunct="1">
              <a:spcBef>
                <a:spcPct val="50000"/>
              </a:spcBef>
            </a:pPr>
            <a:r>
              <a:rPr lang="zh-CN" altLang="en-US" sz="3200" b="1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    就绪、阻塞、执行。</a:t>
            </a:r>
          </a:p>
        </p:txBody>
      </p:sp>
      <p:sp>
        <p:nvSpPr>
          <p:cNvPr id="152580" name="Text Box 6">
            <a:extLst>
              <a:ext uri="{FF2B5EF4-FFF2-40B4-BE49-F238E27FC236}">
                <a16:creationId xmlns:a16="http://schemas.microsoft.com/office/drawing/2014/main" id="{361B8AC9-8FB8-6747-A67A-708DE67FB9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7401" y="30163"/>
            <a:ext cx="519112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800" b="1">
                <a:solidFill>
                  <a:srgbClr val="3333FF"/>
                </a:solidFill>
                <a:latin typeface="宋体" panose="02010600030101010101" pitchFamily="2" charset="-122"/>
              </a:rPr>
              <a:t>2.7 </a:t>
            </a:r>
            <a:r>
              <a:rPr lang="zh-CN" altLang="en-US" sz="2800" b="1">
                <a:solidFill>
                  <a:srgbClr val="3333FF"/>
                </a:solidFill>
                <a:latin typeface="宋体" panose="02010600030101010101" pitchFamily="2" charset="-122"/>
              </a:rPr>
              <a:t>线程</a:t>
            </a:r>
            <a:endParaRPr lang="zh-CN" altLang="en-US" b="1">
              <a:solidFill>
                <a:srgbClr val="FF0000"/>
              </a:solidFill>
            </a:endParaRPr>
          </a:p>
        </p:txBody>
      </p:sp>
      <p:sp>
        <p:nvSpPr>
          <p:cNvPr id="152581" name="灯片编号占位符 3">
            <a:extLst>
              <a:ext uri="{FF2B5EF4-FFF2-40B4-BE49-F238E27FC236}">
                <a16:creationId xmlns:a16="http://schemas.microsoft.com/office/drawing/2014/main" id="{2A61FB88-911D-5D44-9DBB-698153D31462}"/>
              </a:ext>
            </a:extLst>
          </p:cNvPr>
          <p:cNvSpPr txBox="1">
            <a:spLocks/>
          </p:cNvSpPr>
          <p:nvPr/>
        </p:nvSpPr>
        <p:spPr bwMode="auto">
          <a:xfrm>
            <a:off x="9912351" y="6308726"/>
            <a:ext cx="576263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6015E2E1-A8F9-B943-BBC4-56604CBA88FB}" type="slidenum">
              <a:rPr lang="zh-CN" altLang="en-US" sz="1800"/>
              <a:pPr/>
              <a:t>22</a:t>
            </a:fld>
            <a:endParaRPr lang="en-US" altLang="zh-CN" sz="1800"/>
          </a:p>
        </p:txBody>
      </p:sp>
    </p:spTree>
    <p:extLst>
      <p:ext uri="{BB962C8B-B14F-4D97-AF65-F5344CB8AC3E}">
        <p14:creationId xmlns:p14="http://schemas.microsoft.com/office/powerpoint/2010/main" val="1079547212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3246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3246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7" dur="500"/>
                                        <p:tgtEl>
                                          <p:spTgt spid="3246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2" dur="500"/>
                                        <p:tgtEl>
                                          <p:spTgt spid="3246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7" dur="500"/>
                                        <p:tgtEl>
                                          <p:spTgt spid="3246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2" dur="500"/>
                                        <p:tgtEl>
                                          <p:spTgt spid="3246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7" dur="500"/>
                                        <p:tgtEl>
                                          <p:spTgt spid="3246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4611" grpId="0" build="p" autoUpdateAnimBg="0"/>
      <p:bldP spid="324612" grpId="0" build="p" autoUpdateAnimBg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8">
            <a:extLst>
              <a:ext uri="{FF2B5EF4-FFF2-40B4-BE49-F238E27FC236}">
                <a16:creationId xmlns:a16="http://schemas.microsoft.com/office/drawing/2014/main" id="{773792B1-919F-DF4F-B47B-B358B8CC5AC1}"/>
              </a:ext>
            </a:extLst>
          </p:cNvPr>
          <p:cNvGrpSpPr>
            <a:grpSpLocks/>
          </p:cNvGrpSpPr>
          <p:nvPr/>
        </p:nvGrpSpPr>
        <p:grpSpPr bwMode="auto">
          <a:xfrm>
            <a:off x="2495550" y="754064"/>
            <a:ext cx="7196138" cy="5162551"/>
            <a:chOff x="612" y="656"/>
            <a:chExt cx="4533" cy="3252"/>
          </a:xfrm>
        </p:grpSpPr>
        <p:sp>
          <p:nvSpPr>
            <p:cNvPr id="153612" name="Oval 4">
              <a:extLst>
                <a:ext uri="{FF2B5EF4-FFF2-40B4-BE49-F238E27FC236}">
                  <a16:creationId xmlns:a16="http://schemas.microsoft.com/office/drawing/2014/main" id="{F9C2A257-64E1-FD43-B290-A92B5C309B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39" y="656"/>
              <a:ext cx="768" cy="409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>
              <a:lvl1pPr>
                <a:defRPr kumimoji="1" sz="2400">
                  <a:solidFill>
                    <a:schemeClr val="hlink"/>
                  </a:solidFill>
                  <a:latin typeface="Arial Narrow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hlink"/>
                  </a:solidFill>
                  <a:latin typeface="Arial Narrow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hlink"/>
                  </a:solidFill>
                  <a:latin typeface="Arial Narrow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hlink"/>
                  </a:solidFill>
                  <a:latin typeface="Arial Narrow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hlink"/>
                  </a:solidFill>
                  <a:latin typeface="Arial Narrow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hlink"/>
                  </a:solidFill>
                  <a:latin typeface="Arial Narrow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hlink"/>
                  </a:solidFill>
                  <a:latin typeface="Arial Narrow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hlink"/>
                  </a:solidFill>
                  <a:latin typeface="Arial Narrow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hlink"/>
                  </a:solidFill>
                  <a:latin typeface="Arial Narrow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zh-CN" altLang="en-US" b="1">
                  <a:solidFill>
                    <a:srgbClr val="FF0000"/>
                  </a:solidFill>
                </a:rPr>
                <a:t>备用</a:t>
              </a:r>
            </a:p>
          </p:txBody>
        </p:sp>
        <p:sp>
          <p:nvSpPr>
            <p:cNvPr id="153613" name="Oval 5">
              <a:extLst>
                <a:ext uri="{FF2B5EF4-FFF2-40B4-BE49-F238E27FC236}">
                  <a16:creationId xmlns:a16="http://schemas.microsoft.com/office/drawing/2014/main" id="{597E0953-A775-F14F-9C16-99D4AE6D3B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" y="1622"/>
              <a:ext cx="768" cy="409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>
              <a:lvl1pPr>
                <a:defRPr kumimoji="1" sz="2400">
                  <a:solidFill>
                    <a:schemeClr val="hlink"/>
                  </a:solidFill>
                  <a:latin typeface="Arial Narrow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hlink"/>
                  </a:solidFill>
                  <a:latin typeface="Arial Narrow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hlink"/>
                  </a:solidFill>
                  <a:latin typeface="Arial Narrow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hlink"/>
                  </a:solidFill>
                  <a:latin typeface="Arial Narrow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hlink"/>
                  </a:solidFill>
                  <a:latin typeface="Arial Narrow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hlink"/>
                  </a:solidFill>
                  <a:latin typeface="Arial Narrow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hlink"/>
                  </a:solidFill>
                  <a:latin typeface="Arial Narrow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hlink"/>
                  </a:solidFill>
                  <a:latin typeface="Arial Narrow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hlink"/>
                  </a:solidFill>
                  <a:latin typeface="Arial Narrow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zh-CN" altLang="en-US" b="1">
                  <a:solidFill>
                    <a:srgbClr val="FF0000"/>
                  </a:solidFill>
                </a:rPr>
                <a:t>就绪</a:t>
              </a:r>
            </a:p>
          </p:txBody>
        </p:sp>
        <p:sp>
          <p:nvSpPr>
            <p:cNvPr id="153614" name="Oval 6">
              <a:extLst>
                <a:ext uri="{FF2B5EF4-FFF2-40B4-BE49-F238E27FC236}">
                  <a16:creationId xmlns:a16="http://schemas.microsoft.com/office/drawing/2014/main" id="{E4CAB331-B2D4-5E4E-978E-77C9B5F847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" y="3073"/>
              <a:ext cx="768" cy="409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>
              <a:lvl1pPr>
                <a:defRPr kumimoji="1" sz="2400">
                  <a:solidFill>
                    <a:schemeClr val="hlink"/>
                  </a:solidFill>
                  <a:latin typeface="Arial Narrow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hlink"/>
                  </a:solidFill>
                  <a:latin typeface="Arial Narrow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hlink"/>
                  </a:solidFill>
                  <a:latin typeface="Arial Narrow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hlink"/>
                  </a:solidFill>
                  <a:latin typeface="Arial Narrow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hlink"/>
                  </a:solidFill>
                  <a:latin typeface="Arial Narrow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hlink"/>
                  </a:solidFill>
                  <a:latin typeface="Arial Narrow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hlink"/>
                  </a:solidFill>
                  <a:latin typeface="Arial Narrow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hlink"/>
                  </a:solidFill>
                  <a:latin typeface="Arial Narrow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hlink"/>
                  </a:solidFill>
                  <a:latin typeface="Arial Narrow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zh-CN" altLang="en-US" b="1">
                  <a:solidFill>
                    <a:srgbClr val="FF0000"/>
                  </a:solidFill>
                </a:rPr>
                <a:t>转换</a:t>
              </a:r>
            </a:p>
          </p:txBody>
        </p:sp>
        <p:sp>
          <p:nvSpPr>
            <p:cNvPr id="153615" name="Oval 7">
              <a:extLst>
                <a:ext uri="{FF2B5EF4-FFF2-40B4-BE49-F238E27FC236}">
                  <a16:creationId xmlns:a16="http://schemas.microsoft.com/office/drawing/2014/main" id="{5CAC26FB-4A32-9D4E-8FBC-B68BC2DF40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84" y="3073"/>
              <a:ext cx="768" cy="409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>
              <a:lvl1pPr>
                <a:defRPr kumimoji="1" sz="2400">
                  <a:solidFill>
                    <a:schemeClr val="hlink"/>
                  </a:solidFill>
                  <a:latin typeface="Arial Narrow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hlink"/>
                  </a:solidFill>
                  <a:latin typeface="Arial Narrow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hlink"/>
                  </a:solidFill>
                  <a:latin typeface="Arial Narrow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hlink"/>
                  </a:solidFill>
                  <a:latin typeface="Arial Narrow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hlink"/>
                  </a:solidFill>
                  <a:latin typeface="Arial Narrow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hlink"/>
                  </a:solidFill>
                  <a:latin typeface="Arial Narrow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hlink"/>
                  </a:solidFill>
                  <a:latin typeface="Arial Narrow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hlink"/>
                  </a:solidFill>
                  <a:latin typeface="Arial Narrow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hlink"/>
                  </a:solidFill>
                  <a:latin typeface="Arial Narrow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zh-CN" altLang="en-US" b="1">
                  <a:solidFill>
                    <a:srgbClr val="FF0000"/>
                  </a:solidFill>
                </a:rPr>
                <a:t>等待</a:t>
              </a:r>
            </a:p>
          </p:txBody>
        </p:sp>
        <p:sp>
          <p:nvSpPr>
            <p:cNvPr id="153616" name="Oval 8">
              <a:extLst>
                <a:ext uri="{FF2B5EF4-FFF2-40B4-BE49-F238E27FC236}">
                  <a16:creationId xmlns:a16="http://schemas.microsoft.com/office/drawing/2014/main" id="{F5C1623D-4C9D-F147-96BB-497871DBEA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44" y="1609"/>
              <a:ext cx="768" cy="409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>
              <a:lvl1pPr>
                <a:defRPr kumimoji="1" sz="2400">
                  <a:solidFill>
                    <a:schemeClr val="hlink"/>
                  </a:solidFill>
                  <a:latin typeface="Arial Narrow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hlink"/>
                  </a:solidFill>
                  <a:latin typeface="Arial Narrow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hlink"/>
                  </a:solidFill>
                  <a:latin typeface="Arial Narrow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hlink"/>
                  </a:solidFill>
                  <a:latin typeface="Arial Narrow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hlink"/>
                  </a:solidFill>
                  <a:latin typeface="Arial Narrow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hlink"/>
                  </a:solidFill>
                  <a:latin typeface="Arial Narrow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hlink"/>
                  </a:solidFill>
                  <a:latin typeface="Arial Narrow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hlink"/>
                  </a:solidFill>
                  <a:latin typeface="Arial Narrow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hlink"/>
                  </a:solidFill>
                  <a:latin typeface="Arial Narrow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zh-CN" altLang="en-US" b="1">
                  <a:solidFill>
                    <a:srgbClr val="FF0000"/>
                  </a:solidFill>
                </a:rPr>
                <a:t>运行</a:t>
              </a:r>
            </a:p>
          </p:txBody>
        </p:sp>
        <p:sp>
          <p:nvSpPr>
            <p:cNvPr id="153617" name="Oval 9">
              <a:extLst>
                <a:ext uri="{FF2B5EF4-FFF2-40B4-BE49-F238E27FC236}">
                  <a16:creationId xmlns:a16="http://schemas.microsoft.com/office/drawing/2014/main" id="{5E47264C-CE5C-B94B-AA62-5711209896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77" y="3151"/>
              <a:ext cx="768" cy="409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>
              <a:lvl1pPr>
                <a:defRPr kumimoji="1" sz="2400">
                  <a:solidFill>
                    <a:schemeClr val="hlink"/>
                  </a:solidFill>
                  <a:latin typeface="Arial Narrow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hlink"/>
                  </a:solidFill>
                  <a:latin typeface="Arial Narrow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hlink"/>
                  </a:solidFill>
                  <a:latin typeface="Arial Narrow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hlink"/>
                  </a:solidFill>
                  <a:latin typeface="Arial Narrow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hlink"/>
                  </a:solidFill>
                  <a:latin typeface="Arial Narrow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hlink"/>
                  </a:solidFill>
                  <a:latin typeface="Arial Narrow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hlink"/>
                  </a:solidFill>
                  <a:latin typeface="Arial Narrow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hlink"/>
                  </a:solidFill>
                  <a:latin typeface="Arial Narrow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hlink"/>
                  </a:solidFill>
                  <a:latin typeface="Arial Narrow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zh-CN" altLang="en-US" b="1">
                  <a:solidFill>
                    <a:srgbClr val="FF0000"/>
                  </a:solidFill>
                </a:rPr>
                <a:t>终止</a:t>
              </a:r>
            </a:p>
          </p:txBody>
        </p:sp>
        <p:sp>
          <p:nvSpPr>
            <p:cNvPr id="153618" name="Line 11">
              <a:extLst>
                <a:ext uri="{FF2B5EF4-FFF2-40B4-BE49-F238E27FC236}">
                  <a16:creationId xmlns:a16="http://schemas.microsoft.com/office/drawing/2014/main" id="{51090515-1B80-D44B-839E-4827A9DC176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383" y="1797"/>
              <a:ext cx="285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>
              <a:spAutoFit/>
            </a:bodyPr>
            <a:lstStyle/>
            <a:p>
              <a:endParaRPr lang="en-US"/>
            </a:p>
          </p:txBody>
        </p:sp>
        <p:sp>
          <p:nvSpPr>
            <p:cNvPr id="153619" name="Line 13">
              <a:extLst>
                <a:ext uri="{FF2B5EF4-FFF2-40B4-BE49-F238E27FC236}">
                  <a16:creationId xmlns:a16="http://schemas.microsoft.com/office/drawing/2014/main" id="{8FC53874-A4CE-954C-9EA9-E90AEBC633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56" y="935"/>
              <a:ext cx="1225" cy="72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>
              <a:spAutoFit/>
            </a:bodyPr>
            <a:lstStyle/>
            <a:p>
              <a:endParaRPr lang="en-US"/>
            </a:p>
          </p:txBody>
        </p:sp>
        <p:sp>
          <p:nvSpPr>
            <p:cNvPr id="153620" name="Line 14">
              <a:extLst>
                <a:ext uri="{FF2B5EF4-FFF2-40B4-BE49-F238E27FC236}">
                  <a16:creationId xmlns:a16="http://schemas.microsoft.com/office/drawing/2014/main" id="{AE6F3049-22C9-4641-8F5F-FAA6F10D716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61" y="890"/>
              <a:ext cx="1361" cy="77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153621" name="Line 15">
              <a:extLst>
                <a:ext uri="{FF2B5EF4-FFF2-40B4-BE49-F238E27FC236}">
                  <a16:creationId xmlns:a16="http://schemas.microsoft.com/office/drawing/2014/main" id="{325F7E2C-A471-4C4E-A95A-352C96E8427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49" y="2024"/>
              <a:ext cx="0" cy="113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>
              <a:spAutoFit/>
            </a:bodyPr>
            <a:lstStyle/>
            <a:p>
              <a:endParaRPr lang="en-US"/>
            </a:p>
          </p:txBody>
        </p:sp>
        <p:sp>
          <p:nvSpPr>
            <p:cNvPr id="153622" name="Line 16">
              <a:extLst>
                <a:ext uri="{FF2B5EF4-FFF2-40B4-BE49-F238E27FC236}">
                  <a16:creationId xmlns:a16="http://schemas.microsoft.com/office/drawing/2014/main" id="{211B7A94-0AA1-5244-9DCF-4E68DE371B9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016" y="1979"/>
              <a:ext cx="1406" cy="113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>
              <a:spAutoFit/>
            </a:bodyPr>
            <a:lstStyle/>
            <a:p>
              <a:endParaRPr lang="en-US"/>
            </a:p>
          </p:txBody>
        </p:sp>
        <p:sp>
          <p:nvSpPr>
            <p:cNvPr id="153623" name="Line 17">
              <a:extLst>
                <a:ext uri="{FF2B5EF4-FFF2-40B4-BE49-F238E27FC236}">
                  <a16:creationId xmlns:a16="http://schemas.microsoft.com/office/drawing/2014/main" id="{6DEB0453-1070-724F-A2F5-3D79CB69850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428" y="3248"/>
              <a:ext cx="95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>
              <a:spAutoFit/>
            </a:bodyPr>
            <a:lstStyle/>
            <a:p>
              <a:endParaRPr lang="en-US"/>
            </a:p>
          </p:txBody>
        </p:sp>
        <p:sp>
          <p:nvSpPr>
            <p:cNvPr id="153624" name="Line 18">
              <a:extLst>
                <a:ext uri="{FF2B5EF4-FFF2-40B4-BE49-F238E27FC236}">
                  <a16:creationId xmlns:a16="http://schemas.microsoft.com/office/drawing/2014/main" id="{A0C62C3C-8740-5041-B6AC-4D14CE2EE05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75" y="2024"/>
              <a:ext cx="0" cy="104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>
              <a:spAutoFit/>
            </a:bodyPr>
            <a:lstStyle/>
            <a:p>
              <a:endParaRPr lang="en-US"/>
            </a:p>
          </p:txBody>
        </p:sp>
        <p:sp>
          <p:nvSpPr>
            <p:cNvPr id="153625" name="Line 19">
              <a:extLst>
                <a:ext uri="{FF2B5EF4-FFF2-40B4-BE49-F238E27FC236}">
                  <a16:creationId xmlns:a16="http://schemas.microsoft.com/office/drawing/2014/main" id="{2FD36FEC-378E-804B-997F-8978D3D4805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292" y="1979"/>
              <a:ext cx="1225" cy="113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>
              <a:spAutoFit/>
            </a:bodyPr>
            <a:lstStyle/>
            <a:p>
              <a:endParaRPr lang="en-US"/>
            </a:p>
          </p:txBody>
        </p:sp>
        <p:sp>
          <p:nvSpPr>
            <p:cNvPr id="153626" name="Text Box 20">
              <a:extLst>
                <a:ext uri="{FF2B5EF4-FFF2-40B4-BE49-F238E27FC236}">
                  <a16:creationId xmlns:a16="http://schemas.microsoft.com/office/drawing/2014/main" id="{D8D82CF9-46E5-C14F-8802-8CB404C2340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94" y="2251"/>
              <a:ext cx="318" cy="5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 type="none" w="sm" len="sm"/>
                  <a:tailEnd type="none" w="lg" len="lg"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400">
                  <a:solidFill>
                    <a:schemeClr val="hlink"/>
                  </a:solidFill>
                  <a:latin typeface="Arial Narrow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hlink"/>
                  </a:solidFill>
                  <a:latin typeface="Arial Narrow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hlink"/>
                  </a:solidFill>
                  <a:latin typeface="Arial Narrow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hlink"/>
                  </a:solidFill>
                  <a:latin typeface="Arial Narrow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hlink"/>
                  </a:solidFill>
                  <a:latin typeface="Arial Narrow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hlink"/>
                  </a:solidFill>
                  <a:latin typeface="Arial Narrow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hlink"/>
                  </a:solidFill>
                  <a:latin typeface="Arial Narrow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hlink"/>
                  </a:solidFill>
                  <a:latin typeface="Arial Narrow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hlink"/>
                  </a:solidFill>
                  <a:latin typeface="Arial Narrow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zh-CN" altLang="en-US" b="1">
                  <a:solidFill>
                    <a:srgbClr val="0000FF"/>
                  </a:solidFill>
                </a:rPr>
                <a:t>终止</a:t>
              </a:r>
            </a:p>
          </p:txBody>
        </p:sp>
        <p:sp>
          <p:nvSpPr>
            <p:cNvPr id="153627" name="Text Box 21">
              <a:extLst>
                <a:ext uri="{FF2B5EF4-FFF2-40B4-BE49-F238E27FC236}">
                  <a16:creationId xmlns:a16="http://schemas.microsoft.com/office/drawing/2014/main" id="{C7CEFCDE-6C20-9C46-ADAF-232519391F9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2" y="2115"/>
              <a:ext cx="272" cy="9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 type="none" w="sm" len="sm"/>
                  <a:tailEnd type="none" w="lg" len="lg"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400">
                  <a:solidFill>
                    <a:schemeClr val="hlink"/>
                  </a:solidFill>
                  <a:latin typeface="Arial Narrow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hlink"/>
                  </a:solidFill>
                  <a:latin typeface="Arial Narrow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hlink"/>
                  </a:solidFill>
                  <a:latin typeface="Arial Narrow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hlink"/>
                  </a:solidFill>
                  <a:latin typeface="Arial Narrow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hlink"/>
                  </a:solidFill>
                  <a:latin typeface="Arial Narrow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hlink"/>
                  </a:solidFill>
                  <a:latin typeface="Arial Narrow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hlink"/>
                  </a:solidFill>
                  <a:latin typeface="Arial Narrow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hlink"/>
                  </a:solidFill>
                  <a:latin typeface="Arial Narrow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hlink"/>
                  </a:solidFill>
                  <a:latin typeface="Arial Narrow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zh-CN" altLang="en-US" b="1">
                  <a:solidFill>
                    <a:srgbClr val="0000FF"/>
                  </a:solidFill>
                </a:rPr>
                <a:t>资源可用</a:t>
              </a:r>
            </a:p>
          </p:txBody>
        </p:sp>
        <p:sp>
          <p:nvSpPr>
            <p:cNvPr id="153628" name="Text Box 22">
              <a:extLst>
                <a:ext uri="{FF2B5EF4-FFF2-40B4-BE49-F238E27FC236}">
                  <a16:creationId xmlns:a16="http://schemas.microsoft.com/office/drawing/2014/main" id="{07158250-A4B3-0A46-9164-62EDF2B596F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83" y="3385"/>
              <a:ext cx="1133" cy="5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 type="none" w="sm" len="sm"/>
                  <a:tailEnd type="none" w="lg" len="lg"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400">
                  <a:solidFill>
                    <a:schemeClr val="hlink"/>
                  </a:solidFill>
                  <a:latin typeface="Arial Narrow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hlink"/>
                  </a:solidFill>
                  <a:latin typeface="Arial Narrow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hlink"/>
                  </a:solidFill>
                  <a:latin typeface="Arial Narrow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hlink"/>
                  </a:solidFill>
                  <a:latin typeface="Arial Narrow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hlink"/>
                  </a:solidFill>
                  <a:latin typeface="Arial Narrow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hlink"/>
                  </a:solidFill>
                  <a:latin typeface="Arial Narrow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hlink"/>
                  </a:solidFill>
                  <a:latin typeface="Arial Narrow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hlink"/>
                  </a:solidFill>
                  <a:latin typeface="Arial Narrow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hlink"/>
                  </a:solidFill>
                  <a:latin typeface="Arial Narrow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zh-CN" altLang="en-US" b="1">
                  <a:solidFill>
                    <a:srgbClr val="0000FF"/>
                  </a:solidFill>
                </a:rPr>
                <a:t>解除阻塞  资源不可用</a:t>
              </a:r>
            </a:p>
          </p:txBody>
        </p:sp>
        <p:sp>
          <p:nvSpPr>
            <p:cNvPr id="153629" name="Text Box 23">
              <a:extLst>
                <a:ext uri="{FF2B5EF4-FFF2-40B4-BE49-F238E27FC236}">
                  <a16:creationId xmlns:a16="http://schemas.microsoft.com/office/drawing/2014/main" id="{F6B6092B-0B90-CD49-8464-9F9246C6087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24" y="2750"/>
              <a:ext cx="99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 type="none" w="sm" len="sm"/>
                  <a:tailEnd type="none" w="lg" len="lg"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400">
                  <a:solidFill>
                    <a:schemeClr val="hlink"/>
                  </a:solidFill>
                  <a:latin typeface="Arial Narrow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hlink"/>
                  </a:solidFill>
                  <a:latin typeface="Arial Narrow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hlink"/>
                  </a:solidFill>
                  <a:latin typeface="Arial Narrow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hlink"/>
                  </a:solidFill>
                  <a:latin typeface="Arial Narrow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hlink"/>
                  </a:solidFill>
                  <a:latin typeface="Arial Narrow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hlink"/>
                  </a:solidFill>
                  <a:latin typeface="Arial Narrow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hlink"/>
                  </a:solidFill>
                  <a:latin typeface="Arial Narrow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hlink"/>
                  </a:solidFill>
                  <a:latin typeface="Arial Narrow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hlink"/>
                  </a:solidFill>
                  <a:latin typeface="Arial Narrow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zh-CN" altLang="en-US" b="1">
                  <a:solidFill>
                    <a:srgbClr val="0000FF"/>
                  </a:solidFill>
                </a:rPr>
                <a:t>阻塞</a:t>
              </a:r>
              <a:r>
                <a:rPr lang="en-US" altLang="zh-CN" b="1">
                  <a:solidFill>
                    <a:srgbClr val="0000FF"/>
                  </a:solidFill>
                </a:rPr>
                <a:t>/</a:t>
              </a:r>
              <a:r>
                <a:rPr lang="zh-CN" altLang="en-US" b="1">
                  <a:solidFill>
                    <a:srgbClr val="0000FF"/>
                  </a:solidFill>
                </a:rPr>
                <a:t>挂起</a:t>
              </a:r>
            </a:p>
          </p:txBody>
        </p:sp>
        <p:sp>
          <p:nvSpPr>
            <p:cNvPr id="153630" name="Text Box 24">
              <a:extLst>
                <a:ext uri="{FF2B5EF4-FFF2-40B4-BE49-F238E27FC236}">
                  <a16:creationId xmlns:a16="http://schemas.microsoft.com/office/drawing/2014/main" id="{207F2BAB-E49C-924B-9421-4C550C5A8C1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26" y="1464"/>
              <a:ext cx="99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 type="none" w="sm" len="sm"/>
                  <a:tailEnd type="none" w="lg" len="lg"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400">
                  <a:solidFill>
                    <a:schemeClr val="hlink"/>
                  </a:solidFill>
                  <a:latin typeface="Arial Narrow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hlink"/>
                  </a:solidFill>
                  <a:latin typeface="Arial Narrow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hlink"/>
                  </a:solidFill>
                  <a:latin typeface="Arial Narrow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hlink"/>
                  </a:solidFill>
                  <a:latin typeface="Arial Narrow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hlink"/>
                  </a:solidFill>
                  <a:latin typeface="Arial Narrow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hlink"/>
                  </a:solidFill>
                  <a:latin typeface="Arial Narrow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hlink"/>
                  </a:solidFill>
                  <a:latin typeface="Arial Narrow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hlink"/>
                  </a:solidFill>
                  <a:latin typeface="Arial Narrow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hlink"/>
                  </a:solidFill>
                  <a:latin typeface="Arial Narrow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zh-CN" altLang="en-US" b="1">
                  <a:solidFill>
                    <a:srgbClr val="171D17"/>
                  </a:solidFill>
                </a:rPr>
                <a:t>剥夺</a:t>
              </a:r>
            </a:p>
          </p:txBody>
        </p:sp>
        <p:sp>
          <p:nvSpPr>
            <p:cNvPr id="153631" name="Text Box 25">
              <a:extLst>
                <a:ext uri="{FF2B5EF4-FFF2-40B4-BE49-F238E27FC236}">
                  <a16:creationId xmlns:a16="http://schemas.microsoft.com/office/drawing/2014/main" id="{6ED5A820-488F-4846-BA7F-9E6014C2322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60" y="845"/>
              <a:ext cx="77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 type="none" w="sm" len="sm"/>
                  <a:tailEnd type="none" w="lg" len="lg"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400">
                  <a:solidFill>
                    <a:schemeClr val="hlink"/>
                  </a:solidFill>
                  <a:latin typeface="Arial Narrow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hlink"/>
                  </a:solidFill>
                  <a:latin typeface="Arial Narrow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hlink"/>
                  </a:solidFill>
                  <a:latin typeface="Arial Narrow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hlink"/>
                  </a:solidFill>
                  <a:latin typeface="Arial Narrow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hlink"/>
                  </a:solidFill>
                  <a:latin typeface="Arial Narrow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hlink"/>
                  </a:solidFill>
                  <a:latin typeface="Arial Narrow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hlink"/>
                  </a:solidFill>
                  <a:latin typeface="Arial Narrow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hlink"/>
                  </a:solidFill>
                  <a:latin typeface="Arial Narrow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hlink"/>
                  </a:solidFill>
                  <a:latin typeface="Arial Narrow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zh-CN" altLang="en-US" b="1">
                  <a:solidFill>
                    <a:srgbClr val="171D17"/>
                  </a:solidFill>
                </a:rPr>
                <a:t>切换</a:t>
              </a:r>
            </a:p>
          </p:txBody>
        </p:sp>
        <p:sp>
          <p:nvSpPr>
            <p:cNvPr id="153632" name="Text Box 26">
              <a:extLst>
                <a:ext uri="{FF2B5EF4-FFF2-40B4-BE49-F238E27FC236}">
                  <a16:creationId xmlns:a16="http://schemas.microsoft.com/office/drawing/2014/main" id="{2D530C96-BFB5-4848-AE93-C13A161C8FE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75" y="1010"/>
              <a:ext cx="907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 type="none" w="sm" len="sm"/>
                  <a:tailEnd type="none" w="lg" len="lg"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400">
                  <a:solidFill>
                    <a:schemeClr val="hlink"/>
                  </a:solidFill>
                  <a:latin typeface="Arial Narrow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hlink"/>
                  </a:solidFill>
                  <a:latin typeface="Arial Narrow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hlink"/>
                  </a:solidFill>
                  <a:latin typeface="Arial Narrow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hlink"/>
                  </a:solidFill>
                  <a:latin typeface="Arial Narrow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hlink"/>
                  </a:solidFill>
                  <a:latin typeface="Arial Narrow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hlink"/>
                  </a:solidFill>
                  <a:latin typeface="Arial Narrow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hlink"/>
                  </a:solidFill>
                  <a:latin typeface="Arial Narrow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hlink"/>
                  </a:solidFill>
                  <a:latin typeface="Arial Narrow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hlink"/>
                  </a:solidFill>
                  <a:latin typeface="Arial Narrow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zh-CN" altLang="en-US" b="1">
                  <a:solidFill>
                    <a:srgbClr val="171D17"/>
                  </a:solidFill>
                </a:rPr>
                <a:t>选择运行</a:t>
              </a:r>
            </a:p>
          </p:txBody>
        </p:sp>
        <p:sp>
          <p:nvSpPr>
            <p:cNvPr id="153633" name="Text Box 27">
              <a:extLst>
                <a:ext uri="{FF2B5EF4-FFF2-40B4-BE49-F238E27FC236}">
                  <a16:creationId xmlns:a16="http://schemas.microsoft.com/office/drawing/2014/main" id="{E52720AA-F384-EF40-AA45-2A35D1EF904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92" y="2069"/>
              <a:ext cx="1269" cy="5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 type="none" w="sm" len="sm"/>
                  <a:tailEnd type="none" w="lg" len="lg"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400">
                  <a:solidFill>
                    <a:schemeClr val="hlink"/>
                  </a:solidFill>
                  <a:latin typeface="Arial Narrow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hlink"/>
                  </a:solidFill>
                  <a:latin typeface="Arial Narrow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hlink"/>
                  </a:solidFill>
                  <a:latin typeface="Arial Narrow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hlink"/>
                  </a:solidFill>
                  <a:latin typeface="Arial Narrow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hlink"/>
                  </a:solidFill>
                  <a:latin typeface="Arial Narrow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hlink"/>
                  </a:solidFill>
                  <a:latin typeface="Arial Narrow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hlink"/>
                  </a:solidFill>
                  <a:latin typeface="Arial Narrow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hlink"/>
                  </a:solidFill>
                  <a:latin typeface="Arial Narrow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hlink"/>
                  </a:solidFill>
                  <a:latin typeface="Arial Narrow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zh-CN" altLang="en-US" b="1">
                  <a:solidFill>
                    <a:srgbClr val="0000FF"/>
                  </a:solidFill>
                </a:rPr>
                <a:t>解除阻塞 </a:t>
              </a:r>
              <a:r>
                <a:rPr lang="en-US" altLang="zh-CN" b="1">
                  <a:solidFill>
                    <a:srgbClr val="0000FF"/>
                  </a:solidFill>
                </a:rPr>
                <a:t>/</a:t>
              </a:r>
              <a:r>
                <a:rPr lang="zh-CN" altLang="en-US" b="1">
                  <a:solidFill>
                    <a:srgbClr val="0000FF"/>
                  </a:solidFill>
                </a:rPr>
                <a:t>恢复 资源可用</a:t>
              </a:r>
            </a:p>
          </p:txBody>
        </p:sp>
      </p:grpSp>
      <p:sp>
        <p:nvSpPr>
          <p:cNvPr id="153603" name="Text Box 29">
            <a:extLst>
              <a:ext uri="{FF2B5EF4-FFF2-40B4-BE49-F238E27FC236}">
                <a16:creationId xmlns:a16="http://schemas.microsoft.com/office/drawing/2014/main" id="{3F3159CD-118D-574D-8ACC-D65AD7AB24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76639" y="6223001"/>
            <a:ext cx="6840537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 type="none" w="sm" len="sm"/>
                <a:tailEnd type="none" w="lg" len="lg"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2800" b="1">
                <a:solidFill>
                  <a:srgbClr val="0000FF"/>
                </a:solidFill>
              </a:rPr>
              <a:t>Windows 2000</a:t>
            </a:r>
            <a:r>
              <a:rPr lang="zh-CN" altLang="en-US" sz="2800" b="1">
                <a:solidFill>
                  <a:srgbClr val="0000FF"/>
                </a:solidFill>
              </a:rPr>
              <a:t>线程状态</a:t>
            </a:r>
          </a:p>
        </p:txBody>
      </p:sp>
      <p:grpSp>
        <p:nvGrpSpPr>
          <p:cNvPr id="3" name="Group 34">
            <a:extLst>
              <a:ext uri="{FF2B5EF4-FFF2-40B4-BE49-F238E27FC236}">
                <a16:creationId xmlns:a16="http://schemas.microsoft.com/office/drawing/2014/main" id="{BA1265EC-80B0-9B48-8097-E08AC2204E43}"/>
              </a:ext>
            </a:extLst>
          </p:cNvPr>
          <p:cNvGrpSpPr>
            <a:grpSpLocks/>
          </p:cNvGrpSpPr>
          <p:nvPr/>
        </p:nvGrpSpPr>
        <p:grpSpPr bwMode="auto">
          <a:xfrm>
            <a:off x="2063750" y="692151"/>
            <a:ext cx="8280400" cy="1600200"/>
            <a:chOff x="340" y="436"/>
            <a:chExt cx="5216" cy="1008"/>
          </a:xfrm>
        </p:grpSpPr>
        <p:sp>
          <p:nvSpPr>
            <p:cNvPr id="153610" name="Rectangle 30">
              <a:extLst>
                <a:ext uri="{FF2B5EF4-FFF2-40B4-BE49-F238E27FC236}">
                  <a16:creationId xmlns:a16="http://schemas.microsoft.com/office/drawing/2014/main" id="{72120F0E-F8A0-6D48-BC45-08EAD22786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" y="1153"/>
              <a:ext cx="116" cy="291"/>
            </a:xfrm>
            <a:prstGeom prst="rect">
              <a:avLst/>
            </a:prstGeom>
            <a:noFill/>
            <a:ln w="28575">
              <a:solidFill>
                <a:srgbClr val="0000FF"/>
              </a:solidFill>
              <a:prstDash val="dash"/>
              <a:miter lim="800000"/>
              <a:headEnd type="none" w="sm" len="sm"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>
              <a:spAutoFit/>
            </a:bodyPr>
            <a:lstStyle>
              <a:lvl1pPr>
                <a:defRPr kumimoji="1" sz="2400">
                  <a:solidFill>
                    <a:schemeClr val="hlink"/>
                  </a:solidFill>
                  <a:latin typeface="Arial Narrow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hlink"/>
                  </a:solidFill>
                  <a:latin typeface="Arial Narrow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hlink"/>
                  </a:solidFill>
                  <a:latin typeface="Arial Narrow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hlink"/>
                  </a:solidFill>
                  <a:latin typeface="Arial Narrow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hlink"/>
                  </a:solidFill>
                  <a:latin typeface="Arial Narrow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hlink"/>
                  </a:solidFill>
                  <a:latin typeface="Arial Narrow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hlink"/>
                  </a:solidFill>
                  <a:latin typeface="Arial Narrow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hlink"/>
                  </a:solidFill>
                  <a:latin typeface="Arial Narrow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hlink"/>
                  </a:solidFill>
                  <a:latin typeface="Arial Narrow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53611" name="Text Box 31">
              <a:extLst>
                <a:ext uri="{FF2B5EF4-FFF2-40B4-BE49-F238E27FC236}">
                  <a16:creationId xmlns:a16="http://schemas.microsoft.com/office/drawing/2014/main" id="{35BCB0AD-C414-E242-A512-D780C97A3F3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85" y="436"/>
              <a:ext cx="771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 type="none" w="sm" len="sm"/>
                  <a:tailEnd type="none" w="lg" len="lg"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400">
                  <a:solidFill>
                    <a:schemeClr val="hlink"/>
                  </a:solidFill>
                  <a:latin typeface="Arial Narrow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hlink"/>
                  </a:solidFill>
                  <a:latin typeface="Arial Narrow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hlink"/>
                  </a:solidFill>
                  <a:latin typeface="Arial Narrow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hlink"/>
                  </a:solidFill>
                  <a:latin typeface="Arial Narrow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hlink"/>
                  </a:solidFill>
                  <a:latin typeface="Arial Narrow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hlink"/>
                  </a:solidFill>
                  <a:latin typeface="Arial Narrow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hlink"/>
                  </a:solidFill>
                  <a:latin typeface="Arial Narrow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hlink"/>
                  </a:solidFill>
                  <a:latin typeface="Arial Narrow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hlink"/>
                  </a:solidFill>
                  <a:latin typeface="Arial Narrow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zh-CN" altLang="en-US" b="1">
                  <a:solidFill>
                    <a:srgbClr val="CC3399"/>
                  </a:solidFill>
                </a:rPr>
                <a:t>可运行</a:t>
              </a:r>
            </a:p>
          </p:txBody>
        </p:sp>
      </p:grpSp>
      <p:grpSp>
        <p:nvGrpSpPr>
          <p:cNvPr id="4" name="Group 35">
            <a:extLst>
              <a:ext uri="{FF2B5EF4-FFF2-40B4-BE49-F238E27FC236}">
                <a16:creationId xmlns:a16="http://schemas.microsoft.com/office/drawing/2014/main" id="{C523C5A0-77C2-B844-BC8B-A5AC53FF696F}"/>
              </a:ext>
            </a:extLst>
          </p:cNvPr>
          <p:cNvGrpSpPr>
            <a:grpSpLocks/>
          </p:cNvGrpSpPr>
          <p:nvPr/>
        </p:nvGrpSpPr>
        <p:grpSpPr bwMode="auto">
          <a:xfrm>
            <a:off x="2063750" y="4783138"/>
            <a:ext cx="8496300" cy="1454150"/>
            <a:chOff x="340" y="3013"/>
            <a:chExt cx="5352" cy="916"/>
          </a:xfrm>
        </p:grpSpPr>
        <p:sp>
          <p:nvSpPr>
            <p:cNvPr id="153608" name="Rectangle 32">
              <a:extLst>
                <a:ext uri="{FF2B5EF4-FFF2-40B4-BE49-F238E27FC236}">
                  <a16:creationId xmlns:a16="http://schemas.microsoft.com/office/drawing/2014/main" id="{29096D05-7F79-CA49-90F6-6F493C55F6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" y="3013"/>
              <a:ext cx="116" cy="291"/>
            </a:xfrm>
            <a:prstGeom prst="rect">
              <a:avLst/>
            </a:prstGeom>
            <a:noFill/>
            <a:ln w="28575">
              <a:solidFill>
                <a:srgbClr val="0000FF"/>
              </a:solidFill>
              <a:prstDash val="sysDot"/>
              <a:miter lim="800000"/>
              <a:headEnd type="none" w="sm" len="sm"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>
              <a:spAutoFit/>
            </a:bodyPr>
            <a:lstStyle>
              <a:lvl1pPr>
                <a:defRPr kumimoji="1" sz="2400">
                  <a:solidFill>
                    <a:schemeClr val="hlink"/>
                  </a:solidFill>
                  <a:latin typeface="Arial Narrow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hlink"/>
                  </a:solidFill>
                  <a:latin typeface="Arial Narrow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hlink"/>
                  </a:solidFill>
                  <a:latin typeface="Arial Narrow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hlink"/>
                  </a:solidFill>
                  <a:latin typeface="Arial Narrow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hlink"/>
                  </a:solidFill>
                  <a:latin typeface="Arial Narrow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hlink"/>
                  </a:solidFill>
                  <a:latin typeface="Arial Narrow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hlink"/>
                  </a:solidFill>
                  <a:latin typeface="Arial Narrow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hlink"/>
                  </a:solidFill>
                  <a:latin typeface="Arial Narrow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hlink"/>
                  </a:solidFill>
                  <a:latin typeface="Arial Narrow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53609" name="Text Box 33">
              <a:extLst>
                <a:ext uri="{FF2B5EF4-FFF2-40B4-BE49-F238E27FC236}">
                  <a16:creationId xmlns:a16="http://schemas.microsoft.com/office/drawing/2014/main" id="{4E1E1003-D411-D649-92E5-166D2DAC9BD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04" y="3641"/>
              <a:ext cx="108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 type="none" w="sm" len="sm"/>
                  <a:tailEnd type="none" w="lg" len="lg"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400">
                  <a:solidFill>
                    <a:schemeClr val="hlink"/>
                  </a:solidFill>
                  <a:latin typeface="Arial Narrow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hlink"/>
                  </a:solidFill>
                  <a:latin typeface="Arial Narrow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hlink"/>
                  </a:solidFill>
                  <a:latin typeface="Arial Narrow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hlink"/>
                  </a:solidFill>
                  <a:latin typeface="Arial Narrow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hlink"/>
                  </a:solidFill>
                  <a:latin typeface="Arial Narrow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hlink"/>
                  </a:solidFill>
                  <a:latin typeface="Arial Narrow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hlink"/>
                  </a:solidFill>
                  <a:latin typeface="Arial Narrow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hlink"/>
                  </a:solidFill>
                  <a:latin typeface="Arial Narrow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hlink"/>
                  </a:solidFill>
                  <a:latin typeface="Arial Narrow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zh-CN" altLang="en-US" b="1">
                  <a:solidFill>
                    <a:srgbClr val="CC3399"/>
                  </a:solidFill>
                </a:rPr>
                <a:t>不可运行</a:t>
              </a:r>
            </a:p>
          </p:txBody>
        </p:sp>
      </p:grpSp>
      <p:sp>
        <p:nvSpPr>
          <p:cNvPr id="153606" name="Text Box 38">
            <a:extLst>
              <a:ext uri="{FF2B5EF4-FFF2-40B4-BE49-F238E27FC236}">
                <a16:creationId xmlns:a16="http://schemas.microsoft.com/office/drawing/2014/main" id="{E24DE1FD-831E-6A46-9777-5774B3EF7E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7401" y="30163"/>
            <a:ext cx="519112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800" b="1">
                <a:solidFill>
                  <a:srgbClr val="3333FF"/>
                </a:solidFill>
                <a:latin typeface="宋体" panose="02010600030101010101" pitchFamily="2" charset="-122"/>
              </a:rPr>
              <a:t>2.7 </a:t>
            </a:r>
            <a:r>
              <a:rPr lang="zh-CN" altLang="en-US" sz="2800" b="1">
                <a:solidFill>
                  <a:srgbClr val="3333FF"/>
                </a:solidFill>
                <a:latin typeface="宋体" panose="02010600030101010101" pitchFamily="2" charset="-122"/>
              </a:rPr>
              <a:t>线程</a:t>
            </a:r>
            <a:endParaRPr lang="zh-CN" altLang="en-US" b="1">
              <a:solidFill>
                <a:srgbClr val="FF0000"/>
              </a:solidFill>
            </a:endParaRPr>
          </a:p>
        </p:txBody>
      </p:sp>
      <p:sp>
        <p:nvSpPr>
          <p:cNvPr id="153607" name="灯片编号占位符 3">
            <a:extLst>
              <a:ext uri="{FF2B5EF4-FFF2-40B4-BE49-F238E27FC236}">
                <a16:creationId xmlns:a16="http://schemas.microsoft.com/office/drawing/2014/main" id="{4F08A58C-D6B4-9D45-96B6-F3F2DBD8CC46}"/>
              </a:ext>
            </a:extLst>
          </p:cNvPr>
          <p:cNvSpPr txBox="1">
            <a:spLocks/>
          </p:cNvSpPr>
          <p:nvPr/>
        </p:nvSpPr>
        <p:spPr bwMode="auto">
          <a:xfrm>
            <a:off x="9912351" y="6308726"/>
            <a:ext cx="576263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B371250C-2980-A94E-ADCF-D667052699DA}" type="slidenum">
              <a:rPr lang="zh-CN" altLang="en-US" sz="1800"/>
              <a:pPr/>
              <a:t>23</a:t>
            </a:fld>
            <a:endParaRPr lang="en-US" altLang="zh-CN" sz="1800"/>
          </a:p>
        </p:txBody>
      </p:sp>
    </p:spTree>
    <p:extLst>
      <p:ext uri="{BB962C8B-B14F-4D97-AF65-F5344CB8AC3E}">
        <p14:creationId xmlns:p14="http://schemas.microsoft.com/office/powerpoint/2010/main" val="774600027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2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Oval 4">
            <a:extLst>
              <a:ext uri="{FF2B5EF4-FFF2-40B4-BE49-F238E27FC236}">
                <a16:creationId xmlns:a16="http://schemas.microsoft.com/office/drawing/2014/main" id="{525CFA21-886B-AC40-9D37-0BF1F931B8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2175" y="1052563"/>
            <a:ext cx="259766" cy="649188"/>
          </a:xfrm>
          <a:prstGeom prst="ellipse">
            <a:avLst/>
          </a:prstGeom>
          <a:noFill/>
          <a:ln w="28575">
            <a:solidFill>
              <a:srgbClr val="0000FF"/>
            </a:solidFill>
            <a:round/>
            <a:headEnd type="none" w="sm" len="sm"/>
            <a:tailEnd type="non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>
            <a:lvl1pPr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154627" name="Oval 5">
            <a:extLst>
              <a:ext uri="{FF2B5EF4-FFF2-40B4-BE49-F238E27FC236}">
                <a16:creationId xmlns:a16="http://schemas.microsoft.com/office/drawing/2014/main" id="{1C3AE588-1A39-9D4B-A852-020F8C6CE3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2175" y="2636888"/>
            <a:ext cx="259766" cy="649188"/>
          </a:xfrm>
          <a:prstGeom prst="ellipse">
            <a:avLst/>
          </a:prstGeom>
          <a:noFill/>
          <a:ln w="28575">
            <a:solidFill>
              <a:srgbClr val="0000FF"/>
            </a:solidFill>
            <a:round/>
            <a:headEnd type="none" w="sm" len="sm"/>
            <a:tailEnd type="non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>
            <a:lvl1pPr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154628" name="Oval 6">
            <a:extLst>
              <a:ext uri="{FF2B5EF4-FFF2-40B4-BE49-F238E27FC236}">
                <a16:creationId xmlns:a16="http://schemas.microsoft.com/office/drawing/2014/main" id="{1AF683AD-984E-BC4B-ABA1-6B78264C29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69025" y="2636888"/>
            <a:ext cx="259766" cy="649188"/>
          </a:xfrm>
          <a:prstGeom prst="ellipse">
            <a:avLst/>
          </a:prstGeom>
          <a:noFill/>
          <a:ln w="28575">
            <a:solidFill>
              <a:srgbClr val="0000FF"/>
            </a:solidFill>
            <a:round/>
            <a:headEnd type="none" w="sm" len="sm"/>
            <a:tailEnd type="non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>
            <a:lvl1pPr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154629" name="Oval 7">
            <a:extLst>
              <a:ext uri="{FF2B5EF4-FFF2-40B4-BE49-F238E27FC236}">
                <a16:creationId xmlns:a16="http://schemas.microsoft.com/office/drawing/2014/main" id="{D60A13BC-D280-EC49-A002-1043D36C42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45513" y="2636888"/>
            <a:ext cx="259766" cy="649188"/>
          </a:xfrm>
          <a:prstGeom prst="ellipse">
            <a:avLst/>
          </a:prstGeom>
          <a:noFill/>
          <a:ln w="28575">
            <a:solidFill>
              <a:srgbClr val="0000FF"/>
            </a:solidFill>
            <a:round/>
            <a:headEnd type="none" w="sm" len="sm"/>
            <a:tailEnd type="non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>
            <a:lvl1pPr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154630" name="Oval 8">
            <a:extLst>
              <a:ext uri="{FF2B5EF4-FFF2-40B4-BE49-F238E27FC236}">
                <a16:creationId xmlns:a16="http://schemas.microsoft.com/office/drawing/2014/main" id="{0462051E-2A1A-EA47-941A-89E053970A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68800" y="4005313"/>
            <a:ext cx="259766" cy="649188"/>
          </a:xfrm>
          <a:prstGeom prst="ellipse">
            <a:avLst/>
          </a:prstGeom>
          <a:noFill/>
          <a:ln w="28575">
            <a:solidFill>
              <a:srgbClr val="0000FF"/>
            </a:solidFill>
            <a:round/>
            <a:headEnd type="none" w="sm" len="sm"/>
            <a:tailEnd type="non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>
            <a:lvl1pPr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154631" name="Oval 9">
            <a:extLst>
              <a:ext uri="{FF2B5EF4-FFF2-40B4-BE49-F238E27FC236}">
                <a16:creationId xmlns:a16="http://schemas.microsoft.com/office/drawing/2014/main" id="{7DB45DF8-42FA-CF46-B851-BEBCFA18D6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40238" y="5157838"/>
            <a:ext cx="259766" cy="649188"/>
          </a:xfrm>
          <a:prstGeom prst="ellipse">
            <a:avLst/>
          </a:prstGeom>
          <a:noFill/>
          <a:ln w="28575">
            <a:solidFill>
              <a:srgbClr val="0000FF"/>
            </a:solidFill>
            <a:round/>
            <a:headEnd type="none" w="sm" len="sm"/>
            <a:tailEnd type="non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>
            <a:lvl1pPr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154632" name="Line 10">
            <a:extLst>
              <a:ext uri="{FF2B5EF4-FFF2-40B4-BE49-F238E27FC236}">
                <a16:creationId xmlns:a16="http://schemas.microsoft.com/office/drawing/2014/main" id="{F75BAEB3-2804-6D4A-85E7-B798B3F26680}"/>
              </a:ext>
            </a:extLst>
          </p:cNvPr>
          <p:cNvSpPr>
            <a:spLocks noChangeShapeType="1"/>
          </p:cNvSpPr>
          <p:nvPr/>
        </p:nvSpPr>
        <p:spPr bwMode="auto">
          <a:xfrm>
            <a:off x="4079875" y="1628775"/>
            <a:ext cx="0" cy="10795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154633" name="Line 11">
            <a:extLst>
              <a:ext uri="{FF2B5EF4-FFF2-40B4-BE49-F238E27FC236}">
                <a16:creationId xmlns:a16="http://schemas.microsoft.com/office/drawing/2014/main" id="{506F537A-8142-A941-91DB-0FD07E586BF8}"/>
              </a:ext>
            </a:extLst>
          </p:cNvPr>
          <p:cNvSpPr>
            <a:spLocks noChangeShapeType="1"/>
          </p:cNvSpPr>
          <p:nvPr/>
        </p:nvSpPr>
        <p:spPr bwMode="auto">
          <a:xfrm>
            <a:off x="2351089" y="2924175"/>
            <a:ext cx="1081087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154634" name="Line 12">
            <a:extLst>
              <a:ext uri="{FF2B5EF4-FFF2-40B4-BE49-F238E27FC236}">
                <a16:creationId xmlns:a16="http://schemas.microsoft.com/office/drawing/2014/main" id="{F2D54EDC-B454-294F-8587-20195C363F35}"/>
              </a:ext>
            </a:extLst>
          </p:cNvPr>
          <p:cNvSpPr>
            <a:spLocks noChangeShapeType="1"/>
          </p:cNvSpPr>
          <p:nvPr/>
        </p:nvSpPr>
        <p:spPr bwMode="auto">
          <a:xfrm>
            <a:off x="4727576" y="2924175"/>
            <a:ext cx="1439863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154635" name="Line 13">
            <a:extLst>
              <a:ext uri="{FF2B5EF4-FFF2-40B4-BE49-F238E27FC236}">
                <a16:creationId xmlns:a16="http://schemas.microsoft.com/office/drawing/2014/main" id="{BEF7C482-934F-7348-9AD6-B1DA235E77B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656139" y="3068638"/>
            <a:ext cx="158432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154636" name="Line 14">
            <a:extLst>
              <a:ext uri="{FF2B5EF4-FFF2-40B4-BE49-F238E27FC236}">
                <a16:creationId xmlns:a16="http://schemas.microsoft.com/office/drawing/2014/main" id="{E4C766E3-3F64-E54C-8153-1782B1B7C1D9}"/>
              </a:ext>
            </a:extLst>
          </p:cNvPr>
          <p:cNvSpPr>
            <a:spLocks noChangeShapeType="1"/>
          </p:cNvSpPr>
          <p:nvPr/>
        </p:nvSpPr>
        <p:spPr bwMode="auto">
          <a:xfrm>
            <a:off x="7464425" y="2924175"/>
            <a:ext cx="10795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154637" name="Line 15">
            <a:extLst>
              <a:ext uri="{FF2B5EF4-FFF2-40B4-BE49-F238E27FC236}">
                <a16:creationId xmlns:a16="http://schemas.microsoft.com/office/drawing/2014/main" id="{5F3B275C-012C-BF42-9A6E-CD35D51C239F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583113" y="1484313"/>
            <a:ext cx="2017712" cy="122396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154638" name="Line 16">
            <a:extLst>
              <a:ext uri="{FF2B5EF4-FFF2-40B4-BE49-F238E27FC236}">
                <a16:creationId xmlns:a16="http://schemas.microsoft.com/office/drawing/2014/main" id="{0753F74E-A976-D748-A301-634F59C01F2F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295775" y="3213101"/>
            <a:ext cx="431800" cy="9366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154639" name="Line 17">
            <a:extLst>
              <a:ext uri="{FF2B5EF4-FFF2-40B4-BE49-F238E27FC236}">
                <a16:creationId xmlns:a16="http://schemas.microsoft.com/office/drawing/2014/main" id="{8269D095-BF69-734C-BEE0-E91F3AD1B0D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591175" y="3213100"/>
            <a:ext cx="1081088" cy="10795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154640" name="Line 18">
            <a:extLst>
              <a:ext uri="{FF2B5EF4-FFF2-40B4-BE49-F238E27FC236}">
                <a16:creationId xmlns:a16="http://schemas.microsoft.com/office/drawing/2014/main" id="{16112146-2AB9-6545-9AD2-BAA690F1D04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664201" y="3213101"/>
            <a:ext cx="1223963" cy="22320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154641" name="Line 19">
            <a:extLst>
              <a:ext uri="{FF2B5EF4-FFF2-40B4-BE49-F238E27FC236}">
                <a16:creationId xmlns:a16="http://schemas.microsoft.com/office/drawing/2014/main" id="{F8D0A5DC-F730-C44E-BE57-98503250FBC9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719514" y="3213101"/>
            <a:ext cx="720725" cy="22320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154642" name="Text Box 20">
            <a:extLst>
              <a:ext uri="{FF2B5EF4-FFF2-40B4-BE49-F238E27FC236}">
                <a16:creationId xmlns:a16="http://schemas.microsoft.com/office/drawing/2014/main" id="{5BD7DAE2-51B6-1541-8F37-D4A948B9E5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21100" y="1171575"/>
            <a:ext cx="172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 type="none" w="sm" len="sm"/>
                <a:tailEnd type="none" w="lg" len="lg"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zh-CN" altLang="en-US" b="1">
                <a:solidFill>
                  <a:srgbClr val="FF0000"/>
                </a:solidFill>
              </a:rPr>
              <a:t>暂停</a:t>
            </a:r>
          </a:p>
        </p:txBody>
      </p:sp>
      <p:sp>
        <p:nvSpPr>
          <p:cNvPr id="154643" name="Text Box 21">
            <a:extLst>
              <a:ext uri="{FF2B5EF4-FFF2-40B4-BE49-F238E27FC236}">
                <a16:creationId xmlns:a16="http://schemas.microsoft.com/office/drawing/2014/main" id="{7219CF7A-D8B0-834C-846C-7EDC72517B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19513" y="2755900"/>
            <a:ext cx="172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 type="none" w="sm" len="sm"/>
                <a:tailEnd type="none" w="lg" len="lg"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zh-CN" altLang="en-US" b="1">
                <a:solidFill>
                  <a:srgbClr val="FF0000"/>
                </a:solidFill>
              </a:rPr>
              <a:t>就绪</a:t>
            </a:r>
          </a:p>
        </p:txBody>
      </p:sp>
      <p:sp>
        <p:nvSpPr>
          <p:cNvPr id="154644" name="Text Box 22">
            <a:extLst>
              <a:ext uri="{FF2B5EF4-FFF2-40B4-BE49-F238E27FC236}">
                <a16:creationId xmlns:a16="http://schemas.microsoft.com/office/drawing/2014/main" id="{E5677856-468D-EC4A-838B-4F9743592E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84925" y="2755900"/>
            <a:ext cx="172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 type="none" w="sm" len="sm"/>
                <a:tailEnd type="none" w="lg" len="lg"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zh-CN" altLang="en-US" b="1">
                <a:solidFill>
                  <a:srgbClr val="FF0000"/>
                </a:solidFill>
              </a:rPr>
              <a:t>执行</a:t>
            </a:r>
          </a:p>
        </p:txBody>
      </p:sp>
      <p:sp>
        <p:nvSpPr>
          <p:cNvPr id="154645" name="Text Box 23">
            <a:extLst>
              <a:ext uri="{FF2B5EF4-FFF2-40B4-BE49-F238E27FC236}">
                <a16:creationId xmlns:a16="http://schemas.microsoft.com/office/drawing/2014/main" id="{F93BE7A8-E2C8-104F-ACC5-91F280C6D7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61413" y="2755900"/>
            <a:ext cx="172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 type="none" w="sm" len="sm"/>
                <a:tailEnd type="none" w="lg" len="lg"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zh-CN" altLang="en-US" b="1">
                <a:solidFill>
                  <a:srgbClr val="FF0000"/>
                </a:solidFill>
              </a:rPr>
              <a:t>僵死</a:t>
            </a:r>
          </a:p>
        </p:txBody>
      </p:sp>
      <p:sp>
        <p:nvSpPr>
          <p:cNvPr id="154646" name="Text Box 24">
            <a:extLst>
              <a:ext uri="{FF2B5EF4-FFF2-40B4-BE49-F238E27FC236}">
                <a16:creationId xmlns:a16="http://schemas.microsoft.com/office/drawing/2014/main" id="{F9E89C1B-F617-DB41-9292-EA68503F88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95775" y="4124325"/>
            <a:ext cx="172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 type="none" w="sm" len="sm"/>
                <a:tailEnd type="none" w="lg" len="lg"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zh-CN" altLang="en-US" b="1">
                <a:solidFill>
                  <a:srgbClr val="FF0000"/>
                </a:solidFill>
              </a:rPr>
              <a:t>可中断的</a:t>
            </a:r>
          </a:p>
        </p:txBody>
      </p:sp>
      <p:sp>
        <p:nvSpPr>
          <p:cNvPr id="154647" name="Text Box 25">
            <a:extLst>
              <a:ext uri="{FF2B5EF4-FFF2-40B4-BE49-F238E27FC236}">
                <a16:creationId xmlns:a16="http://schemas.microsoft.com/office/drawing/2014/main" id="{EF3EC276-D604-5641-9943-01F9F3E6B7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68800" y="5276850"/>
            <a:ext cx="172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 type="none" w="sm" len="sm"/>
                <a:tailEnd type="none" w="lg" len="lg"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zh-CN" altLang="en-US" b="1">
                <a:solidFill>
                  <a:srgbClr val="FF0000"/>
                </a:solidFill>
              </a:rPr>
              <a:t>不可中断的</a:t>
            </a:r>
          </a:p>
        </p:txBody>
      </p:sp>
      <p:sp>
        <p:nvSpPr>
          <p:cNvPr id="154648" name="Text Box 26">
            <a:extLst>
              <a:ext uri="{FF2B5EF4-FFF2-40B4-BE49-F238E27FC236}">
                <a16:creationId xmlns:a16="http://schemas.microsoft.com/office/drawing/2014/main" id="{8BB85081-61A8-2742-AECB-D8CE743D89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8213" y="2466975"/>
            <a:ext cx="172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 type="none" w="sm" len="sm"/>
                <a:tailEnd type="none" w="lg" len="lg"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zh-CN" altLang="en-US" b="1">
                <a:solidFill>
                  <a:srgbClr val="FF0000"/>
                </a:solidFill>
              </a:rPr>
              <a:t>创建</a:t>
            </a:r>
          </a:p>
        </p:txBody>
      </p:sp>
      <p:sp>
        <p:nvSpPr>
          <p:cNvPr id="154649" name="Text Box 27">
            <a:extLst>
              <a:ext uri="{FF2B5EF4-FFF2-40B4-BE49-F238E27FC236}">
                <a16:creationId xmlns:a16="http://schemas.microsoft.com/office/drawing/2014/main" id="{E3EF9BC0-FCDC-ED4D-A796-BE55F94F38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59150" y="1892300"/>
            <a:ext cx="172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 type="none" w="sm" len="sm"/>
                <a:tailEnd type="none" w="lg" len="lg"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zh-CN" altLang="en-US" b="1">
                <a:solidFill>
                  <a:srgbClr val="FF0000"/>
                </a:solidFill>
              </a:rPr>
              <a:t>信号</a:t>
            </a:r>
          </a:p>
        </p:txBody>
      </p:sp>
      <p:sp>
        <p:nvSpPr>
          <p:cNvPr id="154650" name="Text Box 28">
            <a:extLst>
              <a:ext uri="{FF2B5EF4-FFF2-40B4-BE49-F238E27FC236}">
                <a16:creationId xmlns:a16="http://schemas.microsoft.com/office/drawing/2014/main" id="{C5E0CC21-BA1F-B44C-B567-A130AADE14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92988" y="2466975"/>
            <a:ext cx="172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 type="none" w="sm" len="sm"/>
                <a:tailEnd type="none" w="lg" len="lg"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zh-CN" altLang="en-US" b="1">
                <a:solidFill>
                  <a:srgbClr val="FF0000"/>
                </a:solidFill>
              </a:rPr>
              <a:t>中止</a:t>
            </a:r>
          </a:p>
        </p:txBody>
      </p:sp>
      <p:sp>
        <p:nvSpPr>
          <p:cNvPr id="154651" name="Text Box 29">
            <a:extLst>
              <a:ext uri="{FF2B5EF4-FFF2-40B4-BE49-F238E27FC236}">
                <a16:creationId xmlns:a16="http://schemas.microsoft.com/office/drawing/2014/main" id="{D8BE50A8-2FFA-AC44-8CC0-0A2A914173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73625" y="2492375"/>
            <a:ext cx="172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 type="none" w="sm" len="sm"/>
                <a:tailEnd type="none" w="lg" len="lg"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zh-CN" altLang="en-US" b="1">
                <a:solidFill>
                  <a:srgbClr val="FF0000"/>
                </a:solidFill>
              </a:rPr>
              <a:t>调度</a:t>
            </a:r>
          </a:p>
        </p:txBody>
      </p:sp>
      <p:sp>
        <p:nvSpPr>
          <p:cNvPr id="154652" name="Text Box 30">
            <a:extLst>
              <a:ext uri="{FF2B5EF4-FFF2-40B4-BE49-F238E27FC236}">
                <a16:creationId xmlns:a16="http://schemas.microsoft.com/office/drawing/2014/main" id="{0F4F7140-48DA-9A45-B980-ABB455AC74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45063" y="3116263"/>
            <a:ext cx="172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 type="none" w="sm" len="sm"/>
                <a:tailEnd type="none" w="lg" len="lg"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zh-CN" altLang="en-US" b="1">
                <a:solidFill>
                  <a:srgbClr val="FF0000"/>
                </a:solidFill>
              </a:rPr>
              <a:t>剥夺</a:t>
            </a:r>
          </a:p>
        </p:txBody>
      </p:sp>
      <p:sp>
        <p:nvSpPr>
          <p:cNvPr id="154653" name="Text Box 31">
            <a:extLst>
              <a:ext uri="{FF2B5EF4-FFF2-40B4-BE49-F238E27FC236}">
                <a16:creationId xmlns:a16="http://schemas.microsoft.com/office/drawing/2014/main" id="{FA8ADED7-AA89-B749-BCB7-F1F63DCFF8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05200" y="4581525"/>
            <a:ext cx="172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 type="none" w="sm" len="sm"/>
                <a:tailEnd type="none" w="lg" len="lg"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zh-CN" altLang="en-US" b="1">
                <a:solidFill>
                  <a:srgbClr val="FF0000"/>
                </a:solidFill>
              </a:rPr>
              <a:t>事件</a:t>
            </a:r>
          </a:p>
        </p:txBody>
      </p:sp>
      <p:sp>
        <p:nvSpPr>
          <p:cNvPr id="154654" name="Text Box 32">
            <a:extLst>
              <a:ext uri="{FF2B5EF4-FFF2-40B4-BE49-F238E27FC236}">
                <a16:creationId xmlns:a16="http://schemas.microsoft.com/office/drawing/2014/main" id="{1D3C4AE8-2F0C-5642-968F-150029C8EC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55913" y="3573463"/>
            <a:ext cx="172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 type="none" w="sm" len="sm"/>
                <a:tailEnd type="none" w="lg" len="lg"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zh-CN" altLang="en-US" b="1">
                <a:solidFill>
                  <a:srgbClr val="FF0000"/>
                </a:solidFill>
              </a:rPr>
              <a:t>信号或事件</a:t>
            </a:r>
          </a:p>
        </p:txBody>
      </p:sp>
      <p:sp>
        <p:nvSpPr>
          <p:cNvPr id="154655" name="Text Box 33">
            <a:extLst>
              <a:ext uri="{FF2B5EF4-FFF2-40B4-BE49-F238E27FC236}">
                <a16:creationId xmlns:a16="http://schemas.microsoft.com/office/drawing/2014/main" id="{6559FC58-5C22-2546-9EB9-E28CC21B98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37225" y="1916113"/>
            <a:ext cx="172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 type="none" w="sm" len="sm"/>
                <a:tailEnd type="none" w="lg" len="lg"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zh-CN" altLang="en-US" b="1">
                <a:solidFill>
                  <a:srgbClr val="FF0000"/>
                </a:solidFill>
              </a:rPr>
              <a:t>信号</a:t>
            </a:r>
          </a:p>
        </p:txBody>
      </p:sp>
      <p:sp>
        <p:nvSpPr>
          <p:cNvPr id="154656" name="Text Box 34">
            <a:extLst>
              <a:ext uri="{FF2B5EF4-FFF2-40B4-BE49-F238E27FC236}">
                <a16:creationId xmlns:a16="http://schemas.microsoft.com/office/drawing/2014/main" id="{357A9383-C5D7-4547-82AB-392EA43845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0" y="4581525"/>
            <a:ext cx="172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 type="none" w="sm" len="sm"/>
                <a:tailEnd type="none" w="lg" len="lg"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zh-CN" altLang="en-US" b="1">
                <a:solidFill>
                  <a:srgbClr val="FF0000"/>
                </a:solidFill>
              </a:rPr>
              <a:t>等待事件</a:t>
            </a:r>
          </a:p>
        </p:txBody>
      </p:sp>
      <p:sp>
        <p:nvSpPr>
          <p:cNvPr id="154657" name="Text Box 35">
            <a:extLst>
              <a:ext uri="{FF2B5EF4-FFF2-40B4-BE49-F238E27FC236}">
                <a16:creationId xmlns:a16="http://schemas.microsoft.com/office/drawing/2014/main" id="{BF07FF62-22D1-5641-B8E2-1A333E7372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51539" y="3573463"/>
            <a:ext cx="24479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 type="none" w="sm" len="sm"/>
                <a:tailEnd type="none" w="lg" len="lg"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zh-CN" altLang="en-US" b="1">
                <a:solidFill>
                  <a:srgbClr val="FF0000"/>
                </a:solidFill>
              </a:rPr>
              <a:t>等待信号或事件</a:t>
            </a:r>
          </a:p>
        </p:txBody>
      </p:sp>
      <p:sp>
        <p:nvSpPr>
          <p:cNvPr id="154658" name="Text Box 36">
            <a:extLst>
              <a:ext uri="{FF2B5EF4-FFF2-40B4-BE49-F238E27FC236}">
                <a16:creationId xmlns:a16="http://schemas.microsoft.com/office/drawing/2014/main" id="{4B13F537-1754-424B-B751-E0B96C11D3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79876" y="6223001"/>
            <a:ext cx="5472113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 type="none" w="sm" len="sm"/>
                <a:tailEnd type="none" w="lg" len="lg"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2800" b="1">
                <a:solidFill>
                  <a:srgbClr val="0000FF"/>
                </a:solidFill>
              </a:rPr>
              <a:t>Linux </a:t>
            </a:r>
            <a:r>
              <a:rPr lang="zh-CN" altLang="en-US" sz="2800" b="1">
                <a:solidFill>
                  <a:srgbClr val="0000FF"/>
                </a:solidFill>
              </a:rPr>
              <a:t>进程</a:t>
            </a:r>
            <a:r>
              <a:rPr lang="en-US" altLang="zh-CN" sz="2800" b="1">
                <a:solidFill>
                  <a:srgbClr val="0000FF"/>
                </a:solidFill>
              </a:rPr>
              <a:t>/</a:t>
            </a:r>
            <a:r>
              <a:rPr lang="zh-CN" altLang="en-US" sz="2800" b="1">
                <a:solidFill>
                  <a:srgbClr val="0000FF"/>
                </a:solidFill>
              </a:rPr>
              <a:t>线程模型</a:t>
            </a:r>
          </a:p>
        </p:txBody>
      </p:sp>
      <p:sp>
        <p:nvSpPr>
          <p:cNvPr id="154659" name="Text Box 39">
            <a:extLst>
              <a:ext uri="{FF2B5EF4-FFF2-40B4-BE49-F238E27FC236}">
                <a16:creationId xmlns:a16="http://schemas.microsoft.com/office/drawing/2014/main" id="{86277D27-B1FB-D14A-8E6C-BEAE95FDE6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7401" y="30163"/>
            <a:ext cx="519112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800" b="1">
                <a:solidFill>
                  <a:srgbClr val="3333FF"/>
                </a:solidFill>
                <a:latin typeface="宋体" panose="02010600030101010101" pitchFamily="2" charset="-122"/>
              </a:rPr>
              <a:t>2.7 </a:t>
            </a:r>
            <a:r>
              <a:rPr lang="zh-CN" altLang="en-US" sz="2800" b="1">
                <a:solidFill>
                  <a:srgbClr val="3333FF"/>
                </a:solidFill>
                <a:latin typeface="宋体" panose="02010600030101010101" pitchFamily="2" charset="-122"/>
              </a:rPr>
              <a:t>线程</a:t>
            </a:r>
            <a:endParaRPr lang="zh-CN" altLang="en-US" b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2797064"/>
      </p:ext>
    </p:extLst>
  </p:cSld>
  <p:clrMapOvr>
    <a:masterClrMapping/>
  </p:clrMapOvr>
  <p:transition>
    <p:random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087" name="Rectangle 7">
            <a:extLst>
              <a:ext uri="{FF2B5EF4-FFF2-40B4-BE49-F238E27FC236}">
                <a16:creationId xmlns:a16="http://schemas.microsoft.com/office/drawing/2014/main" id="{6A421F48-3A63-684C-B3DA-8A002D4D1F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39001" y="1484313"/>
            <a:ext cx="2581275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/>
          <a:lstStyle>
            <a:lvl1pPr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3200" b="1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进    程</a:t>
            </a:r>
          </a:p>
        </p:txBody>
      </p:sp>
      <p:sp>
        <p:nvSpPr>
          <p:cNvPr id="302088" name="Rectangle 8">
            <a:extLst>
              <a:ext uri="{FF2B5EF4-FFF2-40B4-BE49-F238E27FC236}">
                <a16:creationId xmlns:a16="http://schemas.microsoft.com/office/drawing/2014/main" id="{0B649AD4-7F81-434F-9147-81AA22E6CE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9000" y="2420938"/>
            <a:ext cx="7239000" cy="297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/>
          <a:lstStyle>
            <a:lvl1pPr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800" b="1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调度和分派的基本单位</a:t>
            </a:r>
            <a:r>
              <a:rPr lang="zh-CN" altLang="en-US" sz="2800" b="1">
                <a:solidFill>
                  <a:srgbClr val="151B15"/>
                </a:solidFill>
                <a:latin typeface="楷体_GB2312" pitchFamily="49" charset="-122"/>
                <a:ea typeface="楷体_GB2312" pitchFamily="49" charset="-122"/>
              </a:rPr>
              <a:t>  资源拥有的基本单位</a:t>
            </a:r>
          </a:p>
          <a:p>
            <a:endParaRPr lang="zh-CN" altLang="en-US" sz="2800" b="1">
              <a:solidFill>
                <a:srgbClr val="151B15"/>
              </a:solidFill>
              <a:latin typeface="楷体_GB2312" pitchFamily="49" charset="-122"/>
              <a:ea typeface="楷体_GB2312" pitchFamily="49" charset="-122"/>
            </a:endParaRPr>
          </a:p>
          <a:p>
            <a:r>
              <a:rPr lang="zh-CN" altLang="en-US" sz="2800" b="1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       更好</a:t>
            </a:r>
            <a:r>
              <a:rPr lang="zh-CN" altLang="en-US" sz="2800" b="1">
                <a:solidFill>
                  <a:srgbClr val="151B15"/>
                </a:solidFill>
                <a:latin typeface="楷体_GB2312" pitchFamily="49" charset="-122"/>
                <a:ea typeface="楷体_GB2312" pitchFamily="49" charset="-122"/>
              </a:rPr>
              <a:t>                好 </a:t>
            </a:r>
          </a:p>
          <a:p>
            <a:endParaRPr lang="zh-CN" altLang="en-US" sz="2800" b="1">
              <a:solidFill>
                <a:srgbClr val="151B15"/>
              </a:solidFill>
              <a:latin typeface="楷体_GB2312" pitchFamily="49" charset="-122"/>
              <a:ea typeface="楷体_GB2312" pitchFamily="49" charset="-122"/>
            </a:endParaRPr>
          </a:p>
          <a:p>
            <a:r>
              <a:rPr lang="zh-CN" altLang="en-US" sz="2800" b="1">
                <a:solidFill>
                  <a:srgbClr val="151B15"/>
                </a:solidFill>
                <a:latin typeface="楷体_GB2312" pitchFamily="49" charset="-122"/>
                <a:ea typeface="楷体_GB2312" pitchFamily="49" charset="-122"/>
              </a:rPr>
              <a:t> </a:t>
            </a:r>
            <a:r>
              <a:rPr lang="zh-CN" altLang="en-US" sz="2800" b="1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共享隶属进程的资源</a:t>
            </a:r>
            <a:r>
              <a:rPr lang="zh-CN" altLang="en-US" sz="2800" b="1">
                <a:solidFill>
                  <a:srgbClr val="151B15"/>
                </a:solidFill>
                <a:latin typeface="楷体_GB2312" pitchFamily="49" charset="-122"/>
                <a:ea typeface="楷体_GB2312" pitchFamily="49" charset="-122"/>
              </a:rPr>
              <a:t>    拥有系统资源</a:t>
            </a:r>
          </a:p>
          <a:p>
            <a:endParaRPr lang="zh-CN" altLang="en-US" sz="2800" b="1">
              <a:solidFill>
                <a:srgbClr val="151B15"/>
              </a:solidFill>
              <a:latin typeface="楷体_GB2312" pitchFamily="49" charset="-122"/>
              <a:ea typeface="楷体_GB2312" pitchFamily="49" charset="-122"/>
            </a:endParaRPr>
          </a:p>
          <a:p>
            <a:r>
              <a:rPr lang="zh-CN" altLang="en-US" sz="2800" b="1">
                <a:solidFill>
                  <a:srgbClr val="151B15"/>
                </a:solidFill>
                <a:latin typeface="楷体_GB2312" pitchFamily="49" charset="-122"/>
                <a:ea typeface="楷体_GB2312" pitchFamily="49" charset="-122"/>
              </a:rPr>
              <a:t>        </a:t>
            </a:r>
            <a:r>
              <a:rPr lang="zh-CN" altLang="en-US" sz="2800" b="1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小 </a:t>
            </a:r>
            <a:r>
              <a:rPr lang="zh-CN" altLang="en-US" sz="2800" b="1">
                <a:solidFill>
                  <a:srgbClr val="151B15"/>
                </a:solidFill>
                <a:latin typeface="楷体_GB2312" pitchFamily="49" charset="-122"/>
                <a:ea typeface="楷体_GB2312" pitchFamily="49" charset="-122"/>
              </a:rPr>
              <a:t>                大</a:t>
            </a:r>
          </a:p>
        </p:txBody>
      </p:sp>
      <p:sp>
        <p:nvSpPr>
          <p:cNvPr id="302089" name="Rectangle 9">
            <a:extLst>
              <a:ext uri="{FF2B5EF4-FFF2-40B4-BE49-F238E27FC236}">
                <a16:creationId xmlns:a16="http://schemas.microsoft.com/office/drawing/2014/main" id="{4B231802-0727-6044-BC75-5AB69E5DBE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6201" y="1484313"/>
            <a:ext cx="2359025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/>
          <a:lstStyle>
            <a:lvl1pPr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3200" b="1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线    程</a:t>
            </a:r>
          </a:p>
        </p:txBody>
      </p:sp>
      <p:sp>
        <p:nvSpPr>
          <p:cNvPr id="302090" name="Rectangle 10">
            <a:extLst>
              <a:ext uri="{FF2B5EF4-FFF2-40B4-BE49-F238E27FC236}">
                <a16:creationId xmlns:a16="http://schemas.microsoft.com/office/drawing/2014/main" id="{B62C50BB-1F8E-3D46-B1A9-F376794B15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1200" y="2420938"/>
            <a:ext cx="1371600" cy="297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/>
          <a:lstStyle>
            <a:lvl1pPr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800" b="1">
                <a:solidFill>
                  <a:srgbClr val="CC3399"/>
                </a:solidFill>
                <a:latin typeface="楷体_GB2312" pitchFamily="49" charset="-122"/>
                <a:ea typeface="楷体_GB2312" pitchFamily="49" charset="-122"/>
              </a:rPr>
              <a:t>调度</a:t>
            </a:r>
          </a:p>
          <a:p>
            <a:endParaRPr lang="zh-CN" altLang="en-US" sz="2800" b="1">
              <a:solidFill>
                <a:srgbClr val="CC3399"/>
              </a:solidFill>
              <a:latin typeface="楷体_GB2312" pitchFamily="49" charset="-122"/>
              <a:ea typeface="楷体_GB2312" pitchFamily="49" charset="-122"/>
            </a:endParaRPr>
          </a:p>
          <a:p>
            <a:r>
              <a:rPr lang="zh-CN" altLang="en-US" sz="2800" b="1">
                <a:solidFill>
                  <a:srgbClr val="CC3399"/>
                </a:solidFill>
                <a:latin typeface="楷体_GB2312" pitchFamily="49" charset="-122"/>
                <a:ea typeface="楷体_GB2312" pitchFamily="49" charset="-122"/>
              </a:rPr>
              <a:t>并发性</a:t>
            </a:r>
          </a:p>
          <a:p>
            <a:endParaRPr lang="zh-CN" altLang="en-US" sz="2800" b="1">
              <a:solidFill>
                <a:srgbClr val="CC3399"/>
              </a:solidFill>
              <a:latin typeface="楷体_GB2312" pitchFamily="49" charset="-122"/>
              <a:ea typeface="楷体_GB2312" pitchFamily="49" charset="-122"/>
            </a:endParaRPr>
          </a:p>
          <a:p>
            <a:r>
              <a:rPr lang="zh-CN" altLang="en-US" sz="2800" b="1">
                <a:solidFill>
                  <a:srgbClr val="CC3399"/>
                </a:solidFill>
                <a:latin typeface="楷体_GB2312" pitchFamily="49" charset="-122"/>
                <a:ea typeface="楷体_GB2312" pitchFamily="49" charset="-122"/>
              </a:rPr>
              <a:t>拥有资源</a:t>
            </a:r>
          </a:p>
          <a:p>
            <a:endParaRPr lang="zh-CN" altLang="en-US" sz="2800" b="1">
              <a:solidFill>
                <a:srgbClr val="CC3399"/>
              </a:solidFill>
              <a:latin typeface="楷体_GB2312" pitchFamily="49" charset="-122"/>
              <a:ea typeface="楷体_GB2312" pitchFamily="49" charset="-122"/>
            </a:endParaRPr>
          </a:p>
          <a:p>
            <a:r>
              <a:rPr lang="zh-CN" altLang="en-US" sz="2800" b="1">
                <a:solidFill>
                  <a:srgbClr val="CC3399"/>
                </a:solidFill>
                <a:latin typeface="楷体_GB2312" pitchFamily="49" charset="-122"/>
                <a:ea typeface="楷体_GB2312" pitchFamily="49" charset="-122"/>
              </a:rPr>
              <a:t>系统开销</a:t>
            </a:r>
          </a:p>
        </p:txBody>
      </p:sp>
      <p:sp>
        <p:nvSpPr>
          <p:cNvPr id="155654" name="Line 11">
            <a:extLst>
              <a:ext uri="{FF2B5EF4-FFF2-40B4-BE49-F238E27FC236}">
                <a16:creationId xmlns:a16="http://schemas.microsoft.com/office/drawing/2014/main" id="{77FDE664-8233-4C4A-8980-5E4EE46D73C4}"/>
              </a:ext>
            </a:extLst>
          </p:cNvPr>
          <p:cNvSpPr>
            <a:spLocks noChangeShapeType="1"/>
          </p:cNvSpPr>
          <p:nvPr/>
        </p:nvSpPr>
        <p:spPr bwMode="auto">
          <a:xfrm>
            <a:off x="2057400" y="4495800"/>
            <a:ext cx="830580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 type="none" w="sm" len="sm"/>
                <a:tailEnd type="none" w="sm" len="sm"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2094" name="Rectangle 14">
            <a:extLst>
              <a:ext uri="{FF2B5EF4-FFF2-40B4-BE49-F238E27FC236}">
                <a16:creationId xmlns:a16="http://schemas.microsoft.com/office/drawing/2014/main" id="{FCAE18D8-466A-9B4C-BC81-D13B7EB739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57400" y="692150"/>
            <a:ext cx="82296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/>
          <a:lstStyle>
            <a:lvl1pPr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3600" b="1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二、线程与进程的比较</a:t>
            </a:r>
          </a:p>
        </p:txBody>
      </p:sp>
      <p:grpSp>
        <p:nvGrpSpPr>
          <p:cNvPr id="2" name="Group 20">
            <a:extLst>
              <a:ext uri="{FF2B5EF4-FFF2-40B4-BE49-F238E27FC236}">
                <a16:creationId xmlns:a16="http://schemas.microsoft.com/office/drawing/2014/main" id="{147D1A09-B0EE-3B43-B540-3058057651BF}"/>
              </a:ext>
            </a:extLst>
          </p:cNvPr>
          <p:cNvGrpSpPr>
            <a:grpSpLocks/>
          </p:cNvGrpSpPr>
          <p:nvPr/>
        </p:nvGrpSpPr>
        <p:grpSpPr bwMode="auto">
          <a:xfrm>
            <a:off x="2111375" y="2133600"/>
            <a:ext cx="8305800" cy="3429000"/>
            <a:chOff x="336" y="1632"/>
            <a:chExt cx="5232" cy="2160"/>
          </a:xfrm>
        </p:grpSpPr>
        <p:sp>
          <p:nvSpPr>
            <p:cNvPr id="155659" name="Line 12">
              <a:extLst>
                <a:ext uri="{FF2B5EF4-FFF2-40B4-BE49-F238E27FC236}">
                  <a16:creationId xmlns:a16="http://schemas.microsoft.com/office/drawing/2014/main" id="{28A6578B-BB2D-6C41-A453-A040B42EF69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6" y="1632"/>
              <a:ext cx="523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5660" name="Line 13">
              <a:extLst>
                <a:ext uri="{FF2B5EF4-FFF2-40B4-BE49-F238E27FC236}">
                  <a16:creationId xmlns:a16="http://schemas.microsoft.com/office/drawing/2014/main" id="{2AD38FEB-68A4-784C-A894-3659F21FBE4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6" y="3792"/>
              <a:ext cx="523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5661" name="Line 15">
              <a:extLst>
                <a:ext uri="{FF2B5EF4-FFF2-40B4-BE49-F238E27FC236}">
                  <a16:creationId xmlns:a16="http://schemas.microsoft.com/office/drawing/2014/main" id="{7FEC2C5E-BC86-E640-B0C5-154BFFBC432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6" y="2112"/>
              <a:ext cx="523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5662" name="Line 16">
              <a:extLst>
                <a:ext uri="{FF2B5EF4-FFF2-40B4-BE49-F238E27FC236}">
                  <a16:creationId xmlns:a16="http://schemas.microsoft.com/office/drawing/2014/main" id="{87AF094B-4313-F747-B7EC-1B6C06D8211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6" y="3264"/>
              <a:ext cx="523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5663" name="Line 17">
              <a:extLst>
                <a:ext uri="{FF2B5EF4-FFF2-40B4-BE49-F238E27FC236}">
                  <a16:creationId xmlns:a16="http://schemas.microsoft.com/office/drawing/2014/main" id="{DB865DC8-8F90-AF4E-A462-3EF94B289E3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48" y="1632"/>
              <a:ext cx="0" cy="21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>
              <a:spAutoFit/>
            </a:bodyPr>
            <a:lstStyle/>
            <a:p>
              <a:endParaRPr lang="en-US"/>
            </a:p>
          </p:txBody>
        </p:sp>
        <p:sp>
          <p:nvSpPr>
            <p:cNvPr id="155664" name="Line 18">
              <a:extLst>
                <a:ext uri="{FF2B5EF4-FFF2-40B4-BE49-F238E27FC236}">
                  <a16:creationId xmlns:a16="http://schemas.microsoft.com/office/drawing/2014/main" id="{C3C448F7-D582-BC46-B659-DAABCCB2933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96" y="1632"/>
              <a:ext cx="0" cy="21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>
              <a:spAutoFit/>
            </a:bodyPr>
            <a:lstStyle/>
            <a:p>
              <a:endParaRPr lang="en-US"/>
            </a:p>
          </p:txBody>
        </p:sp>
        <p:sp>
          <p:nvSpPr>
            <p:cNvPr id="155665" name="Line 19">
              <a:extLst>
                <a:ext uri="{FF2B5EF4-FFF2-40B4-BE49-F238E27FC236}">
                  <a16:creationId xmlns:a16="http://schemas.microsoft.com/office/drawing/2014/main" id="{5ED84A50-069A-9147-AF31-7721C27705F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6" y="2688"/>
              <a:ext cx="523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55657" name="Text Box 22">
            <a:extLst>
              <a:ext uri="{FF2B5EF4-FFF2-40B4-BE49-F238E27FC236}">
                <a16:creationId xmlns:a16="http://schemas.microsoft.com/office/drawing/2014/main" id="{36564E77-716F-954E-B9A2-AB41D3056D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7401" y="30163"/>
            <a:ext cx="519112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800" b="1">
                <a:solidFill>
                  <a:srgbClr val="3333FF"/>
                </a:solidFill>
                <a:latin typeface="宋体" panose="02010600030101010101" pitchFamily="2" charset="-122"/>
              </a:rPr>
              <a:t>2.7 </a:t>
            </a:r>
            <a:r>
              <a:rPr lang="zh-CN" altLang="en-US" sz="2800" b="1">
                <a:solidFill>
                  <a:srgbClr val="3333FF"/>
                </a:solidFill>
                <a:latin typeface="宋体" panose="02010600030101010101" pitchFamily="2" charset="-122"/>
              </a:rPr>
              <a:t>线程</a:t>
            </a:r>
            <a:endParaRPr lang="zh-CN" altLang="en-US" b="1">
              <a:solidFill>
                <a:srgbClr val="FF0000"/>
              </a:solidFill>
            </a:endParaRPr>
          </a:p>
        </p:txBody>
      </p:sp>
      <p:sp>
        <p:nvSpPr>
          <p:cNvPr id="155658" name="灯片编号占位符 3">
            <a:extLst>
              <a:ext uri="{FF2B5EF4-FFF2-40B4-BE49-F238E27FC236}">
                <a16:creationId xmlns:a16="http://schemas.microsoft.com/office/drawing/2014/main" id="{58744D24-CFEC-7747-AE97-2A743F42958C}"/>
              </a:ext>
            </a:extLst>
          </p:cNvPr>
          <p:cNvSpPr txBox="1">
            <a:spLocks/>
          </p:cNvSpPr>
          <p:nvPr/>
        </p:nvSpPr>
        <p:spPr bwMode="auto">
          <a:xfrm>
            <a:off x="9912351" y="6308726"/>
            <a:ext cx="576263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9A0CAD71-83CA-8340-B20D-E77F4B88A31B}" type="slidenum">
              <a:rPr lang="zh-CN" altLang="en-US" sz="1800"/>
              <a:pPr/>
              <a:t>25</a:t>
            </a:fld>
            <a:endParaRPr lang="en-US" altLang="zh-CN" sz="1800"/>
          </a:p>
        </p:txBody>
      </p:sp>
    </p:spTree>
    <p:extLst>
      <p:ext uri="{BB962C8B-B14F-4D97-AF65-F5344CB8AC3E}">
        <p14:creationId xmlns:p14="http://schemas.microsoft.com/office/powerpoint/2010/main" val="2571724893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020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020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020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020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0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1" dur="500"/>
                                        <p:tgtEl>
                                          <p:spTgt spid="3020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0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6" dur="500"/>
                                        <p:tgtEl>
                                          <p:spTgt spid="3020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0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1" dur="500"/>
                                        <p:tgtEl>
                                          <p:spTgt spid="3020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08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6" dur="500"/>
                                        <p:tgtEl>
                                          <p:spTgt spid="30208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2087" grpId="0" autoUpdateAnimBg="0"/>
      <p:bldP spid="302088" grpId="0" build="p" autoUpdateAnimBg="0"/>
      <p:bldP spid="302089" grpId="0" autoUpdateAnimBg="0"/>
      <p:bldP spid="302090" grpId="0" autoUpdateAnimBg="0"/>
      <p:bldP spid="302094" grpId="0" autoUpdateAnimBg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Text Box 1027">
            <a:extLst>
              <a:ext uri="{FF2B5EF4-FFF2-40B4-BE49-F238E27FC236}">
                <a16:creationId xmlns:a16="http://schemas.microsoft.com/office/drawing/2014/main" id="{5FF79B12-05EE-014A-8817-AE0610FB4A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5000" y="609600"/>
            <a:ext cx="83820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3600" b="1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三、线程的实现方式</a:t>
            </a:r>
          </a:p>
        </p:txBody>
      </p:sp>
      <p:sp>
        <p:nvSpPr>
          <p:cNvPr id="304132" name="Text Box 1028">
            <a:extLst>
              <a:ext uri="{FF2B5EF4-FFF2-40B4-BE49-F238E27FC236}">
                <a16:creationId xmlns:a16="http://schemas.microsoft.com/office/drawing/2014/main" id="{FC3A7C42-E9E8-2A48-B8F1-17BB5BE37A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7400" y="1897063"/>
            <a:ext cx="8305800" cy="46309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ts val="4200"/>
              </a:lnSpc>
            </a:pPr>
            <a:r>
              <a:rPr lang="zh-CN" altLang="en-US" sz="3200" b="1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（</a:t>
            </a:r>
            <a:r>
              <a:rPr lang="en-US" altLang="zh-CN" sz="3200" b="1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1</a:t>
            </a:r>
            <a:r>
              <a:rPr lang="zh-CN" altLang="en-US" sz="3200" b="1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）内核支持线程</a:t>
            </a:r>
            <a:r>
              <a:rPr lang="en-US" altLang="zh-CN" sz="3200" b="1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KTS(</a:t>
            </a:r>
            <a:r>
              <a:rPr lang="zh-CN" altLang="en-US" sz="3200" b="1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轻便进程</a:t>
            </a:r>
            <a:r>
              <a:rPr lang="en-US" altLang="zh-CN" sz="3200" b="1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)</a:t>
            </a:r>
          </a:p>
          <a:p>
            <a:pPr>
              <a:lnSpc>
                <a:spcPts val="4200"/>
              </a:lnSpc>
            </a:pPr>
            <a:r>
              <a:rPr lang="en-US" altLang="zh-CN" sz="3200" b="1">
                <a:solidFill>
                  <a:srgbClr val="151B1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       </a:t>
            </a:r>
            <a:r>
              <a:rPr lang="zh-CN" altLang="en-US" sz="3200" b="1">
                <a:solidFill>
                  <a:srgbClr val="151B1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无论用户进程中的线程或系统进程中的线程，它的创建、撤消和切换都由内核实现</a:t>
            </a:r>
            <a:r>
              <a:rPr lang="en-US" altLang="zh-CN" sz="3200" b="1">
                <a:solidFill>
                  <a:srgbClr val="151B1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,</a:t>
            </a:r>
            <a:r>
              <a:rPr lang="zh-CN" altLang="en-US" sz="3200" b="1">
                <a:solidFill>
                  <a:srgbClr val="151B1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内核通过线程控制块感知线程的存在。</a:t>
            </a:r>
          </a:p>
          <a:p>
            <a:pPr>
              <a:lnSpc>
                <a:spcPts val="4200"/>
              </a:lnSpc>
            </a:pPr>
            <a:r>
              <a:rPr lang="zh-CN" altLang="en-US" sz="3200" b="1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（</a:t>
            </a:r>
            <a:r>
              <a:rPr lang="en-US" altLang="zh-CN" sz="3200" b="1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2</a:t>
            </a:r>
            <a:r>
              <a:rPr lang="zh-CN" altLang="en-US" sz="3200" b="1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）用户级线程</a:t>
            </a:r>
            <a:r>
              <a:rPr lang="en-US" altLang="zh-CN" sz="3200" b="1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ULT</a:t>
            </a:r>
            <a:endParaRPr lang="zh-CN" altLang="en-US" sz="3200" b="1">
              <a:solidFill>
                <a:srgbClr val="0000FF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lnSpc>
                <a:spcPts val="4200"/>
              </a:lnSpc>
            </a:pPr>
            <a:r>
              <a:rPr lang="zh-CN" altLang="en-US" sz="3200" b="1">
                <a:solidFill>
                  <a:srgbClr val="151B1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       用户级线程仅存在于用户级中，它的创建、撤消和切换都与内核无关。内核无法感知线程的存在。</a:t>
            </a:r>
          </a:p>
        </p:txBody>
      </p:sp>
      <p:sp>
        <p:nvSpPr>
          <p:cNvPr id="304133" name="Text Box 1029">
            <a:extLst>
              <a:ext uri="{FF2B5EF4-FFF2-40B4-BE49-F238E27FC236}">
                <a16:creationId xmlns:a16="http://schemas.microsoft.com/office/drawing/2014/main" id="{00841539-0490-9C46-A88F-94B51FE24F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1295400"/>
            <a:ext cx="83820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3200" b="1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1</a:t>
            </a:r>
            <a:r>
              <a:rPr lang="zh-CN" altLang="en-US" sz="3200" b="1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、线程的实现方式</a:t>
            </a:r>
          </a:p>
        </p:txBody>
      </p:sp>
      <p:sp>
        <p:nvSpPr>
          <p:cNvPr id="156677" name="Text Box 1031">
            <a:extLst>
              <a:ext uri="{FF2B5EF4-FFF2-40B4-BE49-F238E27FC236}">
                <a16:creationId xmlns:a16="http://schemas.microsoft.com/office/drawing/2014/main" id="{B238BE68-B259-F842-939D-1952E17BBE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7401" y="30163"/>
            <a:ext cx="519112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800" b="1">
                <a:solidFill>
                  <a:srgbClr val="3333FF"/>
                </a:solidFill>
                <a:latin typeface="宋体" panose="02010600030101010101" pitchFamily="2" charset="-122"/>
              </a:rPr>
              <a:t>2.7 </a:t>
            </a:r>
            <a:r>
              <a:rPr lang="zh-CN" altLang="en-US" sz="2800" b="1">
                <a:solidFill>
                  <a:srgbClr val="3333FF"/>
                </a:solidFill>
                <a:latin typeface="宋体" panose="02010600030101010101" pitchFamily="2" charset="-122"/>
              </a:rPr>
              <a:t>线程</a:t>
            </a:r>
            <a:endParaRPr lang="zh-CN" altLang="en-US" b="1">
              <a:solidFill>
                <a:srgbClr val="FF0000"/>
              </a:solidFill>
            </a:endParaRPr>
          </a:p>
        </p:txBody>
      </p:sp>
      <p:sp>
        <p:nvSpPr>
          <p:cNvPr id="156678" name="灯片编号占位符 3">
            <a:extLst>
              <a:ext uri="{FF2B5EF4-FFF2-40B4-BE49-F238E27FC236}">
                <a16:creationId xmlns:a16="http://schemas.microsoft.com/office/drawing/2014/main" id="{D06717F9-1CC7-7940-B30B-4C7A16E26B24}"/>
              </a:ext>
            </a:extLst>
          </p:cNvPr>
          <p:cNvSpPr txBox="1">
            <a:spLocks/>
          </p:cNvSpPr>
          <p:nvPr/>
        </p:nvSpPr>
        <p:spPr bwMode="auto">
          <a:xfrm>
            <a:off x="9912351" y="6308726"/>
            <a:ext cx="576263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F564EE93-DA80-5C43-9293-E6BEDF160E82}" type="slidenum">
              <a:rPr lang="zh-CN" altLang="en-US" sz="1800"/>
              <a:pPr/>
              <a:t>26</a:t>
            </a:fld>
            <a:endParaRPr lang="en-US" altLang="zh-CN" sz="1800"/>
          </a:p>
        </p:txBody>
      </p:sp>
    </p:spTree>
    <p:extLst>
      <p:ext uri="{BB962C8B-B14F-4D97-AF65-F5344CB8AC3E}">
        <p14:creationId xmlns:p14="http://schemas.microsoft.com/office/powerpoint/2010/main" val="869094650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1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041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1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3041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1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7" dur="500"/>
                                        <p:tgtEl>
                                          <p:spTgt spid="3041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1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2" dur="500"/>
                                        <p:tgtEl>
                                          <p:spTgt spid="3041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1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7" dur="500"/>
                                        <p:tgtEl>
                                          <p:spTgt spid="3041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4132" grpId="0" build="p" autoUpdateAnimBg="0"/>
      <p:bldP spid="304133" grpId="0" build="p" autoUpdateAnimBg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Text Box 1031">
            <a:extLst>
              <a:ext uri="{FF2B5EF4-FFF2-40B4-BE49-F238E27FC236}">
                <a16:creationId xmlns:a16="http://schemas.microsoft.com/office/drawing/2014/main" id="{602D3C12-1B47-424C-BD9B-33DB4C3817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7401" y="30163"/>
            <a:ext cx="519112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800" b="1">
                <a:solidFill>
                  <a:srgbClr val="3333FF"/>
                </a:solidFill>
                <a:latin typeface="宋体" panose="02010600030101010101" pitchFamily="2" charset="-122"/>
              </a:rPr>
              <a:t>2.7 </a:t>
            </a:r>
            <a:r>
              <a:rPr lang="zh-CN" altLang="en-US" sz="2800" b="1">
                <a:solidFill>
                  <a:srgbClr val="3333FF"/>
                </a:solidFill>
                <a:latin typeface="宋体" panose="02010600030101010101" pitchFamily="2" charset="-122"/>
              </a:rPr>
              <a:t>线程</a:t>
            </a:r>
            <a:endParaRPr lang="zh-CN" altLang="en-US" b="1">
              <a:solidFill>
                <a:srgbClr val="FF0000"/>
              </a:solidFill>
            </a:endParaRPr>
          </a:p>
        </p:txBody>
      </p:sp>
      <p:sp>
        <p:nvSpPr>
          <p:cNvPr id="3" name="Text Box 1028">
            <a:extLst>
              <a:ext uri="{FF2B5EF4-FFF2-40B4-BE49-F238E27FC236}">
                <a16:creationId xmlns:a16="http://schemas.microsoft.com/office/drawing/2014/main" id="{9DCA2D35-F289-1C4D-805B-BF0A9FD955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7400" y="536575"/>
            <a:ext cx="8305800" cy="33670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800" b="1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（</a:t>
            </a:r>
            <a:r>
              <a:rPr lang="en-US" altLang="zh-CN" sz="2800" b="1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3</a:t>
            </a:r>
            <a:r>
              <a:rPr lang="zh-CN" altLang="en-US" sz="2800" b="1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）组合方式</a:t>
            </a:r>
            <a:endParaRPr lang="en-US" altLang="zh-CN" sz="2800" b="1">
              <a:solidFill>
                <a:srgbClr val="0000FF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zh-CN" altLang="en-US" sz="2800" b="1">
                <a:solidFill>
                  <a:srgbClr val="151B1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      同时提供内核支持线程与用户级线程运行。在组合方式线程系统中，内核支持多个内核支持线程的建立、调度和管理，同时，也允许用户应用程序建立、调度和管理用户级线程。 </a:t>
            </a:r>
            <a:endParaRPr lang="en-US" altLang="zh-CN" sz="2800" b="1">
              <a:solidFill>
                <a:srgbClr val="151B15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en-US" altLang="zh-CN" sz="2800" b="1">
                <a:solidFill>
                  <a:srgbClr val="151B1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       </a:t>
            </a:r>
            <a:r>
              <a:rPr lang="zh-CN" altLang="en-US" sz="2800" b="1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实现模型：</a:t>
            </a:r>
            <a:r>
              <a:rPr lang="zh-CN" altLang="en-US" sz="2800" b="1">
                <a:solidFill>
                  <a:srgbClr val="151B1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多对一、一对一、多对多</a:t>
            </a:r>
          </a:p>
          <a:p>
            <a:endParaRPr lang="zh-CN" altLang="en-US" sz="2800" b="1">
              <a:solidFill>
                <a:srgbClr val="151B15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4" name="Picture 4" descr="2-18">
            <a:extLst>
              <a:ext uri="{FF2B5EF4-FFF2-40B4-BE49-F238E27FC236}">
                <a16:creationId xmlns:a16="http://schemas.microsoft.com/office/drawing/2014/main" id="{3594CD13-6833-8342-9345-B0AFACBAC8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4114" y="3284539"/>
            <a:ext cx="8054975" cy="2725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3">
            <a:extLst>
              <a:ext uri="{FF2B5EF4-FFF2-40B4-BE49-F238E27FC236}">
                <a16:creationId xmlns:a16="http://schemas.microsoft.com/office/drawing/2014/main" id="{D32CDB44-5EC8-DD42-9960-C1FC052B6BE1}"/>
              </a:ext>
            </a:extLst>
          </p:cNvPr>
          <p:cNvSpPr txBox="1">
            <a:spLocks noChangeArrowheads="1"/>
          </p:cNvSpPr>
          <p:nvPr/>
        </p:nvSpPr>
        <p:spPr>
          <a:xfrm>
            <a:off x="5124451" y="6092825"/>
            <a:ext cx="4284663" cy="476250"/>
          </a:xfrm>
          <a:prstGeom prst="rect">
            <a:avLst/>
          </a:prstGeom>
        </p:spPr>
        <p:txBody>
          <a:bodyPr/>
          <a:lstStyle>
            <a:lvl1pPr marL="342900" indent="-342900"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20000"/>
              </a:spcBef>
              <a:buClr>
                <a:schemeClr val="bg2"/>
              </a:buClr>
            </a:pPr>
            <a:r>
              <a:rPr lang="en-US" altLang="zh-CN" b="1">
                <a:solidFill>
                  <a:srgbClr val="0000FF"/>
                </a:solidFill>
                <a:latin typeface="楷体" pitchFamily="49" charset="-122"/>
                <a:ea typeface="楷体" pitchFamily="49" charset="-122"/>
              </a:rPr>
              <a:t> </a:t>
            </a:r>
            <a:r>
              <a:rPr lang="zh-CN" altLang="en-US" b="1">
                <a:solidFill>
                  <a:srgbClr val="0000FF"/>
                </a:solidFill>
                <a:latin typeface="楷体" pitchFamily="49" charset="-122"/>
                <a:ea typeface="楷体" pitchFamily="49" charset="-122"/>
              </a:rPr>
              <a:t>多线程模型</a:t>
            </a:r>
          </a:p>
        </p:txBody>
      </p:sp>
    </p:spTree>
    <p:extLst>
      <p:ext uri="{BB962C8B-B14F-4D97-AF65-F5344CB8AC3E}">
        <p14:creationId xmlns:p14="http://schemas.microsoft.com/office/powerpoint/2010/main" val="170334020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utoUpdateAnimBg="0"/>
      <p:bldP spid="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722" name="Picture 2">
            <a:extLst>
              <a:ext uri="{FF2B5EF4-FFF2-40B4-BE49-F238E27FC236}">
                <a16:creationId xmlns:a16="http://schemas.microsoft.com/office/drawing/2014/main" id="{B2E5FA68-3723-F440-8DEC-987792CB74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1214439"/>
            <a:ext cx="8534400" cy="442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sp>
        <p:nvSpPr>
          <p:cNvPr id="158723" name="Rectangle 3">
            <a:extLst>
              <a:ext uri="{FF2B5EF4-FFF2-40B4-BE49-F238E27FC236}">
                <a16:creationId xmlns:a16="http://schemas.microsoft.com/office/drawing/2014/main" id="{3EE71BA7-8CB8-A144-A3FE-CEDF553D78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0400" y="5641976"/>
            <a:ext cx="6280150" cy="52387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anchor="ctr">
            <a:spAutoFit/>
          </a:bodyPr>
          <a:lstStyle>
            <a:lvl1pPr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2800" b="1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用户级线程和内核级线程的系统实现</a:t>
            </a:r>
          </a:p>
        </p:txBody>
      </p:sp>
      <p:sp>
        <p:nvSpPr>
          <p:cNvPr id="360455" name="AutoShape 7">
            <a:extLst>
              <a:ext uri="{FF2B5EF4-FFF2-40B4-BE49-F238E27FC236}">
                <a16:creationId xmlns:a16="http://schemas.microsoft.com/office/drawing/2014/main" id="{F6D17B8A-3928-1B43-959E-46D80A586E78}"/>
              </a:ext>
            </a:extLst>
          </p:cNvPr>
          <p:cNvSpPr>
            <a:spLocks/>
          </p:cNvSpPr>
          <p:nvPr/>
        </p:nvSpPr>
        <p:spPr bwMode="auto">
          <a:xfrm>
            <a:off x="4876800" y="609600"/>
            <a:ext cx="3581400" cy="514350"/>
          </a:xfrm>
          <a:prstGeom prst="borderCallout2">
            <a:avLst>
              <a:gd name="adj1" fmla="val 22222"/>
              <a:gd name="adj2" fmla="val -2130"/>
              <a:gd name="adj3" fmla="val 22222"/>
              <a:gd name="adj4" fmla="val -13875"/>
              <a:gd name="adj5" fmla="val 207407"/>
              <a:gd name="adj6" fmla="val -26065"/>
            </a:avLst>
          </a:prstGeom>
          <a:solidFill>
            <a:srgbClr val="0000FF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>
            <a:outerShdw dist="107763" dir="2700000" algn="ctr" rotWithShape="0">
              <a:srgbClr val="171D17"/>
            </a:outerShdw>
          </a:effectLst>
        </p:spPr>
        <p:txBody>
          <a:bodyPr/>
          <a:lstStyle>
            <a:lvl1pPr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>
                <a:solidFill>
                  <a:srgbClr val="FFFFFF"/>
                </a:solidFill>
                <a:ea typeface="楷体_GB2312" pitchFamily="49" charset="-122"/>
              </a:rPr>
              <a:t>数据库系统 </a:t>
            </a:r>
            <a:r>
              <a:rPr lang="en-US" altLang="zh-CN">
                <a:solidFill>
                  <a:srgbClr val="FFFFFF"/>
                </a:solidFill>
                <a:ea typeface="楷体_GB2312" pitchFamily="49" charset="-122"/>
              </a:rPr>
              <a:t>Infomix</a:t>
            </a:r>
          </a:p>
        </p:txBody>
      </p:sp>
      <p:sp>
        <p:nvSpPr>
          <p:cNvPr id="360457" name="AutoShape 9">
            <a:extLst>
              <a:ext uri="{FF2B5EF4-FFF2-40B4-BE49-F238E27FC236}">
                <a16:creationId xmlns:a16="http://schemas.microsoft.com/office/drawing/2014/main" id="{E2171B8F-E3FD-984D-8F4B-5264F06E7869}"/>
              </a:ext>
            </a:extLst>
          </p:cNvPr>
          <p:cNvSpPr>
            <a:spLocks/>
          </p:cNvSpPr>
          <p:nvPr/>
        </p:nvSpPr>
        <p:spPr bwMode="auto">
          <a:xfrm>
            <a:off x="3429000" y="4267200"/>
            <a:ext cx="2552700" cy="533400"/>
          </a:xfrm>
          <a:prstGeom prst="borderCallout2">
            <a:avLst>
              <a:gd name="adj1" fmla="val 21431"/>
              <a:gd name="adj2" fmla="val 102986"/>
              <a:gd name="adj3" fmla="val 21431"/>
              <a:gd name="adj4" fmla="val 102986"/>
              <a:gd name="adj5" fmla="val -200000"/>
              <a:gd name="adj6" fmla="val 102986"/>
            </a:avLst>
          </a:prstGeom>
          <a:solidFill>
            <a:srgbClr val="0000FF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>
            <a:outerShdw dist="107763" dir="2700000" algn="ctr" rotWithShape="0">
              <a:srgbClr val="171D17"/>
            </a:outerShdw>
          </a:effectLst>
        </p:spPr>
        <p:txBody>
          <a:bodyPr/>
          <a:lstStyle/>
          <a:p>
            <a:pPr algn="ctr">
              <a:defRPr/>
            </a:pPr>
            <a:r>
              <a:rPr lang="en-US" altLang="zh-CN">
                <a:solidFill>
                  <a:srgbClr val="FFFFFF"/>
                </a:solidFill>
              </a:rPr>
              <a:t>MACH </a:t>
            </a:r>
            <a:r>
              <a:rPr lang="zh-CN" altLang="en-US">
                <a:solidFill>
                  <a:srgbClr val="FFFFFF"/>
                </a:solidFill>
              </a:rPr>
              <a:t>、</a:t>
            </a:r>
            <a:r>
              <a:rPr lang="en-US" altLang="zh-CN">
                <a:solidFill>
                  <a:srgbClr val="FFFFFF"/>
                </a:solidFill>
              </a:rPr>
              <a:t>OS/2</a:t>
            </a:r>
          </a:p>
        </p:txBody>
      </p:sp>
      <p:sp>
        <p:nvSpPr>
          <p:cNvPr id="360458" name="AutoShape 10">
            <a:extLst>
              <a:ext uri="{FF2B5EF4-FFF2-40B4-BE49-F238E27FC236}">
                <a16:creationId xmlns:a16="http://schemas.microsoft.com/office/drawing/2014/main" id="{E67B9489-C225-DE45-A7AF-9F08C837FB10}"/>
              </a:ext>
            </a:extLst>
          </p:cNvPr>
          <p:cNvSpPr>
            <a:spLocks/>
          </p:cNvSpPr>
          <p:nvPr/>
        </p:nvSpPr>
        <p:spPr bwMode="auto">
          <a:xfrm>
            <a:off x="8229600" y="4305300"/>
            <a:ext cx="1885950" cy="609600"/>
          </a:xfrm>
          <a:prstGeom prst="borderCallout3">
            <a:avLst>
              <a:gd name="adj1" fmla="val 18750"/>
              <a:gd name="adj2" fmla="val 104042"/>
              <a:gd name="adj3" fmla="val 18750"/>
              <a:gd name="adj4" fmla="val 105134"/>
              <a:gd name="adj5" fmla="val -42190"/>
              <a:gd name="adj6" fmla="val 105134"/>
              <a:gd name="adj7" fmla="val -103125"/>
              <a:gd name="adj8" fmla="val 35352"/>
            </a:avLst>
          </a:prstGeom>
          <a:solidFill>
            <a:srgbClr val="0000FF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>
            <a:outerShdw dist="71842" dir="2700000" algn="ctr" rotWithShape="0">
              <a:srgbClr val="171D17"/>
            </a:outerShdw>
          </a:effectLst>
        </p:spPr>
        <p:txBody>
          <a:bodyPr/>
          <a:lstStyle/>
          <a:p>
            <a:pPr algn="ctr">
              <a:defRPr/>
            </a:pPr>
            <a:r>
              <a:rPr lang="en-US" altLang="zh-CN">
                <a:solidFill>
                  <a:srgbClr val="FFFFFF"/>
                </a:solidFill>
              </a:rPr>
              <a:t>Solariis</a:t>
            </a:r>
          </a:p>
        </p:txBody>
      </p:sp>
      <p:sp>
        <p:nvSpPr>
          <p:cNvPr id="158727" name="Text Box 12">
            <a:extLst>
              <a:ext uri="{FF2B5EF4-FFF2-40B4-BE49-F238E27FC236}">
                <a16:creationId xmlns:a16="http://schemas.microsoft.com/office/drawing/2014/main" id="{21B92421-B37A-2F44-A83F-C17254E3ED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7401" y="30163"/>
            <a:ext cx="519112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800" b="1">
                <a:solidFill>
                  <a:srgbClr val="3333FF"/>
                </a:solidFill>
                <a:latin typeface="宋体" panose="02010600030101010101" pitchFamily="2" charset="-122"/>
              </a:rPr>
              <a:t>2.7 </a:t>
            </a:r>
            <a:r>
              <a:rPr lang="zh-CN" altLang="en-US" sz="2800" b="1">
                <a:solidFill>
                  <a:srgbClr val="3333FF"/>
                </a:solidFill>
                <a:latin typeface="宋体" panose="02010600030101010101" pitchFamily="2" charset="-122"/>
              </a:rPr>
              <a:t>线程</a:t>
            </a:r>
            <a:endParaRPr lang="zh-CN" altLang="en-US" b="1">
              <a:solidFill>
                <a:srgbClr val="FF0000"/>
              </a:solidFill>
            </a:endParaRPr>
          </a:p>
        </p:txBody>
      </p:sp>
      <p:sp>
        <p:nvSpPr>
          <p:cNvPr id="158728" name="灯片编号占位符 3">
            <a:extLst>
              <a:ext uri="{FF2B5EF4-FFF2-40B4-BE49-F238E27FC236}">
                <a16:creationId xmlns:a16="http://schemas.microsoft.com/office/drawing/2014/main" id="{6F2A38C5-794B-FA48-BAF7-3CC753724C56}"/>
              </a:ext>
            </a:extLst>
          </p:cNvPr>
          <p:cNvSpPr txBox="1">
            <a:spLocks/>
          </p:cNvSpPr>
          <p:nvPr/>
        </p:nvSpPr>
        <p:spPr bwMode="auto">
          <a:xfrm>
            <a:off x="9912351" y="6308726"/>
            <a:ext cx="576263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9A8F58E0-D062-914A-BC9B-52CA69EB73AF}" type="slidenum">
              <a:rPr lang="zh-CN" altLang="en-US" sz="1800"/>
              <a:pPr/>
              <a:t>28</a:t>
            </a:fld>
            <a:endParaRPr lang="en-US" altLang="zh-CN" sz="1800"/>
          </a:p>
        </p:txBody>
      </p:sp>
    </p:spTree>
    <p:extLst>
      <p:ext uri="{BB962C8B-B14F-4D97-AF65-F5344CB8AC3E}">
        <p14:creationId xmlns:p14="http://schemas.microsoft.com/office/powerpoint/2010/main" val="2277434388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604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604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60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0455" grpId="0" animBg="1" autoUpdateAnimBg="0"/>
      <p:bldP spid="360457" grpId="0" animBg="1" autoUpdateAnimBg="0"/>
      <p:bldP spid="360458" grpId="0" animBg="1" autoUpdateAnimBg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159" name="Rectangle 7">
            <a:extLst>
              <a:ext uri="{FF2B5EF4-FFF2-40B4-BE49-F238E27FC236}">
                <a16:creationId xmlns:a16="http://schemas.microsoft.com/office/drawing/2014/main" id="{84D89B46-7C78-E447-9F0F-B4A02BA770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39001" y="1524000"/>
            <a:ext cx="2581275" cy="5334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/>
          <a:lstStyle>
            <a:lvl1pPr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3200" b="1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内核支持线程</a:t>
            </a:r>
          </a:p>
        </p:txBody>
      </p:sp>
      <p:sp>
        <p:nvSpPr>
          <p:cNvPr id="305160" name="Rectangle 8">
            <a:extLst>
              <a:ext uri="{FF2B5EF4-FFF2-40B4-BE49-F238E27FC236}">
                <a16:creationId xmlns:a16="http://schemas.microsoft.com/office/drawing/2014/main" id="{A81CD5CD-DFD3-3545-AD21-1CC4B1B2B3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05200" y="2590800"/>
            <a:ext cx="6858000" cy="3124200"/>
          </a:xfrm>
          <a:prstGeom prst="rect">
            <a:avLst/>
          </a:prstGeom>
          <a:solidFill>
            <a:srgbClr val="FFFFFF"/>
          </a:solidFill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>
            <a:lvl1pPr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15000"/>
              </a:lnSpc>
            </a:pPr>
            <a:r>
              <a:rPr lang="en-US" altLang="zh-CN" sz="2800" b="1">
                <a:solidFill>
                  <a:srgbClr val="171D17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   </a:t>
            </a:r>
            <a:r>
              <a:rPr lang="zh-CN" altLang="en-US" sz="2800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无须内核</a:t>
            </a:r>
            <a:r>
              <a:rPr lang="zh-CN" altLang="en-US" sz="2800" b="1">
                <a:solidFill>
                  <a:srgbClr val="171D17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      与进程的调度和切换类似</a:t>
            </a:r>
          </a:p>
          <a:p>
            <a:pPr>
              <a:lnSpc>
                <a:spcPct val="115000"/>
              </a:lnSpc>
            </a:pPr>
            <a:endParaRPr lang="zh-CN" altLang="en-US" sz="2800" b="1">
              <a:solidFill>
                <a:srgbClr val="171D17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楷体_GB2312" pitchFamily="49" charset="-122"/>
              <a:ea typeface="楷体_GB2312" pitchFamily="49" charset="-122"/>
            </a:endParaRPr>
          </a:p>
          <a:p>
            <a:pPr>
              <a:lnSpc>
                <a:spcPct val="115000"/>
              </a:lnSpc>
            </a:pPr>
            <a:r>
              <a:rPr lang="zh-CN" altLang="en-US" sz="2800" b="1">
                <a:solidFill>
                  <a:srgbClr val="171D17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    </a:t>
            </a:r>
            <a:r>
              <a:rPr lang="zh-CN" altLang="en-US" sz="2800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特别快</a:t>
            </a:r>
            <a:r>
              <a:rPr lang="zh-CN" altLang="en-US" sz="2800" b="1">
                <a:solidFill>
                  <a:srgbClr val="171D17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        快于进程 、小于用户级</a:t>
            </a:r>
          </a:p>
          <a:p>
            <a:pPr>
              <a:lnSpc>
                <a:spcPct val="115000"/>
              </a:lnSpc>
            </a:pPr>
            <a:endParaRPr lang="zh-CN" altLang="en-US" sz="2800" b="1">
              <a:solidFill>
                <a:srgbClr val="171D17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楷体_GB2312" pitchFamily="49" charset="-122"/>
              <a:ea typeface="楷体_GB2312" pitchFamily="49" charset="-122"/>
            </a:endParaRPr>
          </a:p>
          <a:p>
            <a:pPr>
              <a:lnSpc>
                <a:spcPct val="115000"/>
              </a:lnSpc>
            </a:pPr>
            <a:r>
              <a:rPr lang="zh-CN" altLang="en-US" sz="2800" b="1">
                <a:solidFill>
                  <a:srgbClr val="171D17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   </a:t>
            </a:r>
            <a:r>
              <a:rPr lang="zh-CN" altLang="en-US" sz="2800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整个进程等待</a:t>
            </a:r>
            <a:r>
              <a:rPr lang="zh-CN" altLang="en-US" sz="2800" b="1">
                <a:solidFill>
                  <a:srgbClr val="171D17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       阻塞线程</a:t>
            </a:r>
          </a:p>
          <a:p>
            <a:pPr>
              <a:lnSpc>
                <a:spcPct val="115000"/>
              </a:lnSpc>
            </a:pPr>
            <a:endParaRPr lang="zh-CN" altLang="en-US" sz="2800" b="1">
              <a:solidFill>
                <a:srgbClr val="171D17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楷体_GB2312" pitchFamily="49" charset="-122"/>
              <a:ea typeface="楷体_GB2312" pitchFamily="49" charset="-122"/>
            </a:endParaRPr>
          </a:p>
          <a:p>
            <a:pPr>
              <a:lnSpc>
                <a:spcPct val="115000"/>
              </a:lnSpc>
            </a:pPr>
            <a:r>
              <a:rPr lang="zh-CN" altLang="en-US" sz="2800" b="1">
                <a:solidFill>
                  <a:srgbClr val="171D17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 </a:t>
            </a:r>
            <a:r>
              <a:rPr lang="zh-CN" altLang="en-US" sz="2800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调度以进程为单位</a:t>
            </a:r>
            <a:r>
              <a:rPr lang="zh-CN" altLang="en-US" sz="2800" b="1">
                <a:solidFill>
                  <a:srgbClr val="171D17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   调度以线程为单位</a:t>
            </a:r>
          </a:p>
        </p:txBody>
      </p:sp>
      <p:sp>
        <p:nvSpPr>
          <p:cNvPr id="305161" name="Rectangle 9">
            <a:extLst>
              <a:ext uri="{FF2B5EF4-FFF2-40B4-BE49-F238E27FC236}">
                <a16:creationId xmlns:a16="http://schemas.microsoft.com/office/drawing/2014/main" id="{BEFFB597-1821-4E4B-8A71-4CDF7B5E76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6201" y="1524000"/>
            <a:ext cx="2359025" cy="5334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/>
          <a:lstStyle>
            <a:lvl1pPr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3200" b="1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用户级线程</a:t>
            </a:r>
          </a:p>
        </p:txBody>
      </p:sp>
      <p:sp>
        <p:nvSpPr>
          <p:cNvPr id="305162" name="Rectangle 10">
            <a:extLst>
              <a:ext uri="{FF2B5EF4-FFF2-40B4-BE49-F238E27FC236}">
                <a16:creationId xmlns:a16="http://schemas.microsoft.com/office/drawing/2014/main" id="{36BA5F2C-DD41-8A41-AAFB-837C6BD977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1200" y="2514600"/>
            <a:ext cx="1676400" cy="32766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/>
          <a:lstStyle>
            <a:lvl1pPr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3200" b="1">
                <a:solidFill>
                  <a:srgbClr val="CC3399"/>
                </a:solidFill>
                <a:latin typeface="楷体_GB2312" pitchFamily="49" charset="-122"/>
                <a:ea typeface="楷体_GB2312" pitchFamily="49" charset="-122"/>
              </a:rPr>
              <a:t>线程调度</a:t>
            </a:r>
          </a:p>
          <a:p>
            <a:endParaRPr lang="zh-CN" altLang="en-US" sz="3200" b="1">
              <a:solidFill>
                <a:srgbClr val="CC3399"/>
              </a:solidFill>
              <a:latin typeface="楷体_GB2312" pitchFamily="49" charset="-122"/>
              <a:ea typeface="楷体_GB2312" pitchFamily="49" charset="-122"/>
            </a:endParaRPr>
          </a:p>
          <a:p>
            <a:r>
              <a:rPr lang="zh-CN" altLang="en-US" sz="3200" b="1">
                <a:solidFill>
                  <a:srgbClr val="CC3399"/>
                </a:solidFill>
                <a:latin typeface="楷体_GB2312" pitchFamily="49" charset="-122"/>
                <a:ea typeface="楷体_GB2312" pitchFamily="49" charset="-122"/>
              </a:rPr>
              <a:t>切换速度</a:t>
            </a:r>
          </a:p>
          <a:p>
            <a:endParaRPr lang="zh-CN" altLang="en-US" sz="3200" b="1">
              <a:solidFill>
                <a:srgbClr val="CC3399"/>
              </a:solidFill>
              <a:latin typeface="楷体_GB2312" pitchFamily="49" charset="-122"/>
              <a:ea typeface="楷体_GB2312" pitchFamily="49" charset="-122"/>
            </a:endParaRPr>
          </a:p>
          <a:p>
            <a:r>
              <a:rPr lang="zh-CN" altLang="en-US" sz="3200" b="1">
                <a:solidFill>
                  <a:srgbClr val="CC3399"/>
                </a:solidFill>
                <a:latin typeface="楷体_GB2312" pitchFamily="49" charset="-122"/>
                <a:ea typeface="楷体_GB2312" pitchFamily="49" charset="-122"/>
              </a:rPr>
              <a:t>系统调用</a:t>
            </a:r>
          </a:p>
          <a:p>
            <a:endParaRPr lang="zh-CN" altLang="en-US" sz="3200" b="1">
              <a:solidFill>
                <a:srgbClr val="CC3399"/>
              </a:solidFill>
              <a:latin typeface="楷体_GB2312" pitchFamily="49" charset="-122"/>
              <a:ea typeface="楷体_GB2312" pitchFamily="49" charset="-122"/>
            </a:endParaRPr>
          </a:p>
          <a:p>
            <a:r>
              <a:rPr lang="zh-CN" altLang="en-US" sz="3200" b="1">
                <a:solidFill>
                  <a:srgbClr val="CC3399"/>
                </a:solidFill>
                <a:latin typeface="楷体_GB2312" pitchFamily="49" charset="-122"/>
                <a:ea typeface="楷体_GB2312" pitchFamily="49" charset="-122"/>
              </a:rPr>
              <a:t>执行时间</a:t>
            </a:r>
          </a:p>
        </p:txBody>
      </p:sp>
      <p:sp>
        <p:nvSpPr>
          <p:cNvPr id="159750" name="Line 11">
            <a:extLst>
              <a:ext uri="{FF2B5EF4-FFF2-40B4-BE49-F238E27FC236}">
                <a16:creationId xmlns:a16="http://schemas.microsoft.com/office/drawing/2014/main" id="{F34751E9-931C-D448-910A-0850ACC568A8}"/>
              </a:ext>
            </a:extLst>
          </p:cNvPr>
          <p:cNvSpPr>
            <a:spLocks noChangeShapeType="1"/>
          </p:cNvSpPr>
          <p:nvPr/>
        </p:nvSpPr>
        <p:spPr bwMode="auto">
          <a:xfrm>
            <a:off x="2057400" y="3124200"/>
            <a:ext cx="830580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 type="none" w="sm" len="sm"/>
                <a:tailEnd type="none" w="sm" len="sm"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9751" name="Text Box 14">
            <a:extLst>
              <a:ext uri="{FF2B5EF4-FFF2-40B4-BE49-F238E27FC236}">
                <a16:creationId xmlns:a16="http://schemas.microsoft.com/office/drawing/2014/main" id="{27EC0636-A4EB-EF4D-9FD9-C88A91D142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0" y="639764"/>
            <a:ext cx="8153400" cy="57943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3200" b="1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2</a:t>
            </a:r>
            <a:r>
              <a:rPr lang="zh-CN" altLang="en-US" sz="3200" b="1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、比较</a:t>
            </a:r>
          </a:p>
        </p:txBody>
      </p:sp>
      <p:grpSp>
        <p:nvGrpSpPr>
          <p:cNvPr id="2" name="Group 20">
            <a:extLst>
              <a:ext uri="{FF2B5EF4-FFF2-40B4-BE49-F238E27FC236}">
                <a16:creationId xmlns:a16="http://schemas.microsoft.com/office/drawing/2014/main" id="{AC2C0263-9F80-5F4F-909A-255FA05FF4F7}"/>
              </a:ext>
            </a:extLst>
          </p:cNvPr>
          <p:cNvGrpSpPr>
            <a:grpSpLocks/>
          </p:cNvGrpSpPr>
          <p:nvPr/>
        </p:nvGrpSpPr>
        <p:grpSpPr bwMode="auto">
          <a:xfrm>
            <a:off x="2057400" y="2286000"/>
            <a:ext cx="8305800" cy="3810000"/>
            <a:chOff x="336" y="1440"/>
            <a:chExt cx="5232" cy="2400"/>
          </a:xfrm>
        </p:grpSpPr>
        <p:sp>
          <p:nvSpPr>
            <p:cNvPr id="159755" name="Line 12">
              <a:extLst>
                <a:ext uri="{FF2B5EF4-FFF2-40B4-BE49-F238E27FC236}">
                  <a16:creationId xmlns:a16="http://schemas.microsoft.com/office/drawing/2014/main" id="{082518B9-F516-6347-A833-60AE484725E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6" y="2640"/>
              <a:ext cx="523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9756" name="Line 13">
              <a:extLst>
                <a:ext uri="{FF2B5EF4-FFF2-40B4-BE49-F238E27FC236}">
                  <a16:creationId xmlns:a16="http://schemas.microsoft.com/office/drawing/2014/main" id="{E881C9EA-98C6-6745-B3FD-83E74083940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6" y="3120"/>
              <a:ext cx="523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9757" name="Line 15">
              <a:extLst>
                <a:ext uri="{FF2B5EF4-FFF2-40B4-BE49-F238E27FC236}">
                  <a16:creationId xmlns:a16="http://schemas.microsoft.com/office/drawing/2014/main" id="{66663731-2CDA-694C-B72A-24F53E7BC25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6" y="2064"/>
              <a:ext cx="523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9758" name="Line 16">
              <a:extLst>
                <a:ext uri="{FF2B5EF4-FFF2-40B4-BE49-F238E27FC236}">
                  <a16:creationId xmlns:a16="http://schemas.microsoft.com/office/drawing/2014/main" id="{ECAA7E26-94BD-8041-A81F-E5D738A7F91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6" y="1440"/>
              <a:ext cx="523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9759" name="Line 17">
              <a:extLst>
                <a:ext uri="{FF2B5EF4-FFF2-40B4-BE49-F238E27FC236}">
                  <a16:creationId xmlns:a16="http://schemas.microsoft.com/office/drawing/2014/main" id="{EAE30C88-9526-A544-BCC9-E33A395FEB7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6" y="3840"/>
              <a:ext cx="523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9760" name="Line 18">
              <a:extLst>
                <a:ext uri="{FF2B5EF4-FFF2-40B4-BE49-F238E27FC236}">
                  <a16:creationId xmlns:a16="http://schemas.microsoft.com/office/drawing/2014/main" id="{61F955FC-42BE-6442-AE09-B10C19543AA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92" y="1440"/>
              <a:ext cx="0" cy="24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>
              <a:spAutoFit/>
            </a:bodyPr>
            <a:lstStyle/>
            <a:p>
              <a:endParaRPr lang="en-US"/>
            </a:p>
          </p:txBody>
        </p:sp>
        <p:sp>
          <p:nvSpPr>
            <p:cNvPr id="159761" name="Line 19">
              <a:extLst>
                <a:ext uri="{FF2B5EF4-FFF2-40B4-BE49-F238E27FC236}">
                  <a16:creationId xmlns:a16="http://schemas.microsoft.com/office/drawing/2014/main" id="{83BFBE8D-E5B3-E048-AEB4-893EE09D622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16" y="1440"/>
              <a:ext cx="0" cy="24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>
              <a:spAutoFit/>
            </a:bodyPr>
            <a:lstStyle/>
            <a:p>
              <a:endParaRPr lang="en-US"/>
            </a:p>
          </p:txBody>
        </p:sp>
      </p:grpSp>
      <p:sp>
        <p:nvSpPr>
          <p:cNvPr id="159753" name="Text Box 22">
            <a:extLst>
              <a:ext uri="{FF2B5EF4-FFF2-40B4-BE49-F238E27FC236}">
                <a16:creationId xmlns:a16="http://schemas.microsoft.com/office/drawing/2014/main" id="{55BC745C-788C-8645-9B7D-DF3DACB396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7401" y="30163"/>
            <a:ext cx="519112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800" b="1" dirty="0">
                <a:solidFill>
                  <a:srgbClr val="3333FF"/>
                </a:solidFill>
                <a:latin typeface="宋体" panose="02010600030101010101" pitchFamily="2" charset="-122"/>
              </a:rPr>
              <a:t>2.7 </a:t>
            </a:r>
            <a:r>
              <a:rPr lang="zh-CN" altLang="en-US" sz="2800" b="1" dirty="0">
                <a:solidFill>
                  <a:srgbClr val="3333FF"/>
                </a:solidFill>
                <a:latin typeface="宋体" panose="02010600030101010101" pitchFamily="2" charset="-122"/>
              </a:rPr>
              <a:t>线程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159754" name="灯片编号占位符 3">
            <a:extLst>
              <a:ext uri="{FF2B5EF4-FFF2-40B4-BE49-F238E27FC236}">
                <a16:creationId xmlns:a16="http://schemas.microsoft.com/office/drawing/2014/main" id="{C4C8447C-43C3-5D4E-A3E2-173D067F7D10}"/>
              </a:ext>
            </a:extLst>
          </p:cNvPr>
          <p:cNvSpPr txBox="1">
            <a:spLocks/>
          </p:cNvSpPr>
          <p:nvPr/>
        </p:nvSpPr>
        <p:spPr bwMode="auto">
          <a:xfrm>
            <a:off x="9912351" y="6308726"/>
            <a:ext cx="576263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458EDB7F-5CF0-6D4D-AB08-41CBE6963B6E}" type="slidenum">
              <a:rPr lang="zh-CN" altLang="en-US" sz="1800"/>
              <a:pPr/>
              <a:t>29</a:t>
            </a:fld>
            <a:endParaRPr lang="en-US" altLang="zh-CN" sz="1800"/>
          </a:p>
        </p:txBody>
      </p:sp>
    </p:spTree>
    <p:extLst>
      <p:ext uri="{BB962C8B-B14F-4D97-AF65-F5344CB8AC3E}">
        <p14:creationId xmlns:p14="http://schemas.microsoft.com/office/powerpoint/2010/main" val="3052727605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05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305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05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1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6" dur="500"/>
                                        <p:tgtEl>
                                          <p:spTgt spid="3051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1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1" dur="500"/>
                                        <p:tgtEl>
                                          <p:spTgt spid="3051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16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6" dur="500"/>
                                        <p:tgtEl>
                                          <p:spTgt spid="30516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16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1" dur="500"/>
                                        <p:tgtEl>
                                          <p:spTgt spid="30516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5159" grpId="0" animBg="1" autoUpdateAnimBg="0"/>
      <p:bldP spid="305160" grpId="0" build="p" autoUpdateAnimBg="0"/>
      <p:bldP spid="305161" grpId="0" animBg="1" autoUpdateAnimBg="0"/>
      <p:bldP spid="305162" grpId="0" animBg="1" autoUpdateAnimBg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249B7-F0AE-0740-92D1-3BF031D9B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3C2C44-31AD-DC4C-8AFE-35A167F71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6F920-8F9B-6440-868E-E05577D2AEEB}" type="slidenum">
              <a:rPr lang="zh-CN" altLang="en-US" smtClean="0"/>
              <a:pPr/>
              <a:t>3</a:t>
            </a:fld>
            <a:endParaRPr lang="en-US" altLang="zh-CN"/>
          </a:p>
        </p:txBody>
      </p:sp>
      <p:sp>
        <p:nvSpPr>
          <p:cNvPr id="4" name="Text Box 2">
            <a:extLst>
              <a:ext uri="{FF2B5EF4-FFF2-40B4-BE49-F238E27FC236}">
                <a16:creationId xmlns:a16="http://schemas.microsoft.com/office/drawing/2014/main" id="{CE638814-2DC7-7E43-85EC-5052F290D8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7401" y="-100013"/>
            <a:ext cx="5191125" cy="7080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4000" b="1" dirty="0">
                <a:solidFill>
                  <a:srgbClr val="3333FF"/>
                </a:solidFill>
                <a:latin typeface="宋体" panose="02010600030101010101" pitchFamily="2" charset="-122"/>
              </a:rPr>
              <a:t>2.7 </a:t>
            </a:r>
            <a:r>
              <a:rPr lang="zh-CN" altLang="en-US" sz="4000" b="1" dirty="0">
                <a:solidFill>
                  <a:srgbClr val="3333FF"/>
                </a:solidFill>
                <a:latin typeface="宋体" panose="02010600030101010101" pitchFamily="2" charset="-122"/>
              </a:rPr>
              <a:t>线程</a:t>
            </a:r>
            <a:endParaRPr lang="zh-CN" altLang="en-US" sz="4000" b="1" dirty="0">
              <a:solidFill>
                <a:srgbClr val="FF0000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07D4635-26A5-C443-875F-38191222B57B}"/>
              </a:ext>
            </a:extLst>
          </p:cNvPr>
          <p:cNvGrpSpPr/>
          <p:nvPr/>
        </p:nvGrpSpPr>
        <p:grpSpPr>
          <a:xfrm>
            <a:off x="767408" y="680457"/>
            <a:ext cx="10365151" cy="6099230"/>
            <a:chOff x="767408" y="680457"/>
            <a:chExt cx="10365151" cy="609923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90E6B3C-5A8F-E74D-852D-54670AB2E8A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67408" y="680457"/>
              <a:ext cx="10336584" cy="6085663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36621AF-03E1-D143-9DD9-4EA018269AD7}"/>
                </a:ext>
              </a:extLst>
            </p:cNvPr>
            <p:cNvSpPr/>
            <p:nvPr/>
          </p:nvSpPr>
          <p:spPr>
            <a:xfrm>
              <a:off x="3863752" y="764703"/>
              <a:ext cx="4752528" cy="885825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A575A6A-804B-B742-9F38-262674BA4ED6}"/>
                </a:ext>
              </a:extLst>
            </p:cNvPr>
            <p:cNvSpPr/>
            <p:nvPr/>
          </p:nvSpPr>
          <p:spPr>
            <a:xfrm>
              <a:off x="7685336" y="6260576"/>
              <a:ext cx="3447223" cy="519111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40935141"/>
      </p:ext>
    </p:extLst>
  </p:cSld>
  <p:clrMapOvr>
    <a:masterClrMapping/>
  </p:clrMapOvr>
  <p:transition>
    <p:random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1BF21AD-DBF6-1543-8F9D-A3C975FE1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01821-FBC1-0943-A98A-47205D9EC5A4}" type="slidenum">
              <a:rPr lang="zh-CN" altLang="en-US" smtClean="0"/>
              <a:pPr/>
              <a:t>30</a:t>
            </a:fld>
            <a:endParaRPr lang="en-US" altLang="zh-C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5CE0D9F-30B7-C84E-8333-7A123D8C21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467" y="1627329"/>
            <a:ext cx="11466392" cy="5043488"/>
          </a:xfrm>
          <a:prstGeom prst="rect">
            <a:avLst/>
          </a:prstGeom>
        </p:spPr>
      </p:pic>
      <p:sp>
        <p:nvSpPr>
          <p:cNvPr id="4" name="Text Box 22">
            <a:extLst>
              <a:ext uri="{FF2B5EF4-FFF2-40B4-BE49-F238E27FC236}">
                <a16:creationId xmlns:a16="http://schemas.microsoft.com/office/drawing/2014/main" id="{3C5505B7-A0A1-854F-A241-138A983E6C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7401" y="30163"/>
            <a:ext cx="519112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800" b="1" dirty="0">
                <a:solidFill>
                  <a:srgbClr val="3333FF"/>
                </a:solidFill>
                <a:latin typeface="宋体" panose="02010600030101010101" pitchFamily="2" charset="-122"/>
              </a:rPr>
              <a:t>2.7 </a:t>
            </a:r>
            <a:r>
              <a:rPr lang="zh-TW" altLang="en-US" sz="2800" b="1" dirty="0">
                <a:solidFill>
                  <a:srgbClr val="3333FF"/>
                </a:solidFill>
                <a:latin typeface="宋体" panose="02010600030101010101" pitchFamily="2" charset="-122"/>
              </a:rPr>
              <a:t>多</a:t>
            </a:r>
            <a:r>
              <a:rPr lang="zh-CN" altLang="en-US" sz="2800" b="1" dirty="0">
                <a:solidFill>
                  <a:srgbClr val="3333FF"/>
                </a:solidFill>
                <a:latin typeface="宋体" panose="02010600030101010101" pitchFamily="2" charset="-122"/>
              </a:rPr>
              <a:t>线程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6E6847-A2FB-6648-9066-92F9C87F3AFA}"/>
              </a:ext>
            </a:extLst>
          </p:cNvPr>
          <p:cNvSpPr txBox="1"/>
          <p:nvPr/>
        </p:nvSpPr>
        <p:spPr>
          <a:xfrm>
            <a:off x="1343472" y="992922"/>
            <a:ext cx="103661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/>
              <a:t>在支持内核级线程的系统中，根据 用户级线程和内核级线程的映射关 系，可以划分为几种多线程模型 </a:t>
            </a:r>
          </a:p>
        </p:txBody>
      </p:sp>
    </p:spTree>
    <p:extLst>
      <p:ext uri="{BB962C8B-B14F-4D97-AF65-F5344CB8AC3E}">
        <p14:creationId xmlns:p14="http://schemas.microsoft.com/office/powerpoint/2010/main" val="2087429394"/>
      </p:ext>
    </p:extLst>
  </p:cSld>
  <p:clrMapOvr>
    <a:masterClrMapping/>
  </p:clrMapOvr>
  <p:transition>
    <p:random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1BF21AD-DBF6-1543-8F9D-A3C975FE1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01821-FBC1-0943-A98A-47205D9EC5A4}" type="slidenum">
              <a:rPr lang="zh-CN" altLang="en-US" smtClean="0"/>
              <a:pPr/>
              <a:t>31</a:t>
            </a:fld>
            <a:endParaRPr lang="en-US" altLang="zh-CN"/>
          </a:p>
        </p:txBody>
      </p:sp>
      <p:sp>
        <p:nvSpPr>
          <p:cNvPr id="4" name="Text Box 22">
            <a:extLst>
              <a:ext uri="{FF2B5EF4-FFF2-40B4-BE49-F238E27FC236}">
                <a16:creationId xmlns:a16="http://schemas.microsoft.com/office/drawing/2014/main" id="{3C5505B7-A0A1-854F-A241-138A983E6C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7401" y="30163"/>
            <a:ext cx="519112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800" b="1" dirty="0">
                <a:solidFill>
                  <a:srgbClr val="3333FF"/>
                </a:solidFill>
                <a:latin typeface="宋体" panose="02010600030101010101" pitchFamily="2" charset="-122"/>
              </a:rPr>
              <a:t>2.7 </a:t>
            </a:r>
            <a:r>
              <a:rPr lang="zh-TW" altLang="en-US" sz="2800" b="1" dirty="0">
                <a:solidFill>
                  <a:srgbClr val="3333FF"/>
                </a:solidFill>
                <a:latin typeface="宋体" panose="02010600030101010101" pitchFamily="2" charset="-122"/>
              </a:rPr>
              <a:t>多</a:t>
            </a:r>
            <a:r>
              <a:rPr lang="zh-CN" altLang="en-US" sz="2800" b="1" dirty="0">
                <a:solidFill>
                  <a:srgbClr val="3333FF"/>
                </a:solidFill>
                <a:latin typeface="宋体" panose="02010600030101010101" pitchFamily="2" charset="-122"/>
              </a:rPr>
              <a:t>线程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6E6847-A2FB-6648-9066-92F9C87F3AFA}"/>
              </a:ext>
            </a:extLst>
          </p:cNvPr>
          <p:cNvSpPr txBox="1"/>
          <p:nvPr/>
        </p:nvSpPr>
        <p:spPr>
          <a:xfrm>
            <a:off x="1343472" y="992922"/>
            <a:ext cx="103661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/>
              <a:t>在支持内核级线程的系统中，根据 用户级线程和内核级线程的映射关 系，可以划分为几种多线程模型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2D4E84-B840-F745-8EF7-880C9F61CC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491" y="1700807"/>
            <a:ext cx="11207165" cy="4725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989467"/>
      </p:ext>
    </p:extLst>
  </p:cSld>
  <p:clrMapOvr>
    <a:masterClrMapping/>
  </p:clrMapOvr>
  <p:transition>
    <p:random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1BF21AD-DBF6-1543-8F9D-A3C975FE1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01821-FBC1-0943-A98A-47205D9EC5A4}" type="slidenum">
              <a:rPr lang="zh-CN" altLang="en-US" smtClean="0"/>
              <a:pPr/>
              <a:t>32</a:t>
            </a:fld>
            <a:endParaRPr lang="en-US" altLang="zh-CN"/>
          </a:p>
        </p:txBody>
      </p:sp>
      <p:sp>
        <p:nvSpPr>
          <p:cNvPr id="4" name="Text Box 22">
            <a:extLst>
              <a:ext uri="{FF2B5EF4-FFF2-40B4-BE49-F238E27FC236}">
                <a16:creationId xmlns:a16="http://schemas.microsoft.com/office/drawing/2014/main" id="{3C5505B7-A0A1-854F-A241-138A983E6C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7401" y="30163"/>
            <a:ext cx="519112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800" b="1" dirty="0">
                <a:solidFill>
                  <a:srgbClr val="3333FF"/>
                </a:solidFill>
                <a:latin typeface="宋体" panose="02010600030101010101" pitchFamily="2" charset="-122"/>
              </a:rPr>
              <a:t>2.7 </a:t>
            </a:r>
            <a:r>
              <a:rPr lang="zh-TW" altLang="en-US" sz="2800" b="1" dirty="0">
                <a:solidFill>
                  <a:srgbClr val="3333FF"/>
                </a:solidFill>
                <a:latin typeface="宋体" panose="02010600030101010101" pitchFamily="2" charset="-122"/>
              </a:rPr>
              <a:t>多</a:t>
            </a:r>
            <a:r>
              <a:rPr lang="zh-CN" altLang="en-US" sz="2800" b="1" dirty="0">
                <a:solidFill>
                  <a:srgbClr val="3333FF"/>
                </a:solidFill>
                <a:latin typeface="宋体" panose="02010600030101010101" pitchFamily="2" charset="-122"/>
              </a:rPr>
              <a:t>线程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D17350F-15C0-C444-8E78-B86E43B10B5E}"/>
              </a:ext>
            </a:extLst>
          </p:cNvPr>
          <p:cNvGrpSpPr/>
          <p:nvPr/>
        </p:nvGrpSpPr>
        <p:grpSpPr>
          <a:xfrm>
            <a:off x="372532" y="1124744"/>
            <a:ext cx="11412100" cy="5633738"/>
            <a:chOff x="372532" y="1124744"/>
            <a:chExt cx="11412100" cy="5633738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8A39E3B-2904-0D4D-84F3-D3287719597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2532" y="1214438"/>
              <a:ext cx="11340091" cy="5544044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3E238BF-CE20-E041-B0E6-1A9F80604F80}"/>
                </a:ext>
              </a:extLst>
            </p:cNvPr>
            <p:cNvSpPr/>
            <p:nvPr/>
          </p:nvSpPr>
          <p:spPr>
            <a:xfrm>
              <a:off x="4799856" y="1124744"/>
              <a:ext cx="6984776" cy="360040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62457640"/>
      </p:ext>
    </p:extLst>
  </p:cSld>
  <p:clrMapOvr>
    <a:masterClrMapping/>
  </p:clrMapOvr>
  <p:transition>
    <p:random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ACF5AAE-94C3-A345-99C4-AE09F4A85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01821-FBC1-0943-A98A-47205D9EC5A4}" type="slidenum">
              <a:rPr lang="zh-CN" altLang="en-US" smtClean="0"/>
              <a:pPr/>
              <a:t>33</a:t>
            </a:fld>
            <a:endParaRPr lang="en-US" altLang="zh-C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149439-3AA5-6541-B83E-95F4CDE8BE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440" y="1051470"/>
            <a:ext cx="10539011" cy="5221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23890"/>
      </p:ext>
    </p:extLst>
  </p:cSld>
  <p:clrMapOvr>
    <a:masterClrMapping/>
  </p:clrMapOvr>
  <p:transition>
    <p:random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Text Box 2">
            <a:extLst>
              <a:ext uri="{FF2B5EF4-FFF2-40B4-BE49-F238E27FC236}">
                <a16:creationId xmlns:a16="http://schemas.microsoft.com/office/drawing/2014/main" id="{01F96D9E-E1A3-6A41-AFAC-D200AF1E4A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8800" y="1"/>
            <a:ext cx="86106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800" b="1">
                <a:solidFill>
                  <a:srgbClr val="0000FF"/>
                </a:solidFill>
                <a:latin typeface="Arial" panose="020B0604020202020204" pitchFamily="34" charset="0"/>
                <a:ea typeface="幼圆" pitchFamily="49" charset="-122"/>
              </a:rPr>
              <a:t>本章结束了，你应该能够：</a:t>
            </a:r>
          </a:p>
        </p:txBody>
      </p:sp>
      <p:sp>
        <p:nvSpPr>
          <p:cNvPr id="307203" name="Text Box 3">
            <a:extLst>
              <a:ext uri="{FF2B5EF4-FFF2-40B4-BE49-F238E27FC236}">
                <a16:creationId xmlns:a16="http://schemas.microsoft.com/office/drawing/2014/main" id="{FFA0E1AA-5A51-F548-8296-83EF7A239F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620714"/>
            <a:ext cx="8153400" cy="59277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2pPr>
            <a:lvl3pPr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ts val="3500"/>
              </a:lnSpc>
              <a:buFont typeface="Wingdings" pitchFamily="2" charset="2"/>
              <a:buChar char="Ø"/>
            </a:pPr>
            <a:r>
              <a:rPr lang="zh-CN" altLang="en-US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理解</a:t>
            </a:r>
            <a:r>
              <a:rPr lang="zh-CN" altLang="zh-CN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：</a:t>
            </a:r>
            <a:endParaRPr lang="en-US" altLang="zh-CN" b="1" dirty="0">
              <a:solidFill>
                <a:srgbClr val="0000FF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lvl="2">
              <a:lnSpc>
                <a:spcPts val="3500"/>
              </a:lnSpc>
              <a:buClr>
                <a:srgbClr val="FF00FF"/>
              </a:buClr>
              <a:buFont typeface="Wingdings" pitchFamily="2" charset="2"/>
              <a:buChar char="Ø"/>
            </a:pPr>
            <a:r>
              <a:rPr lang="zh-CN" altLang="zh-CN" b="1" dirty="0">
                <a:solidFill>
                  <a:srgbClr val="171D17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程序的顺序执行</a:t>
            </a:r>
            <a:r>
              <a:rPr lang="zh-CN" altLang="en-US" b="1" dirty="0">
                <a:solidFill>
                  <a:srgbClr val="171D17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、</a:t>
            </a:r>
            <a:r>
              <a:rPr lang="zh-CN" altLang="zh-CN" b="1" dirty="0">
                <a:solidFill>
                  <a:srgbClr val="171D17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并发执行</a:t>
            </a:r>
            <a:r>
              <a:rPr lang="zh-CN" altLang="en-US" b="1" dirty="0">
                <a:solidFill>
                  <a:srgbClr val="171D17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及特征。</a:t>
            </a:r>
            <a:endParaRPr lang="en-US" altLang="zh-CN" b="1" dirty="0">
              <a:solidFill>
                <a:srgbClr val="171D17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lvl="2">
              <a:lnSpc>
                <a:spcPts val="3500"/>
              </a:lnSpc>
              <a:buClr>
                <a:srgbClr val="FF00FF"/>
              </a:buClr>
              <a:buFont typeface="Wingdings" pitchFamily="2" charset="2"/>
              <a:buChar char="Ø"/>
            </a:pPr>
            <a:r>
              <a:rPr lang="zh-CN" altLang="zh-CN" b="1" dirty="0">
                <a:solidFill>
                  <a:srgbClr val="171D17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进程；进程控制块；进程实体；原语；原子操作；进程状态及转换</a:t>
            </a:r>
            <a:r>
              <a:rPr lang="zh-CN" altLang="en-US" b="1" dirty="0">
                <a:solidFill>
                  <a:srgbClr val="171D17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，以及转换的典型原因。</a:t>
            </a:r>
            <a:endParaRPr lang="en-US" altLang="zh-CN" b="1" dirty="0">
              <a:solidFill>
                <a:srgbClr val="171D17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lvl="2">
              <a:lnSpc>
                <a:spcPts val="3500"/>
              </a:lnSpc>
              <a:buClr>
                <a:srgbClr val="FF00FF"/>
              </a:buClr>
              <a:buFont typeface="Wingdings" pitchFamily="2" charset="2"/>
              <a:buChar char="Ø"/>
            </a:pPr>
            <a:r>
              <a:rPr lang="zh-CN" altLang="zh-CN" b="1" dirty="0">
                <a:solidFill>
                  <a:srgbClr val="171D17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进程同步；临界资源；临界区；同步机制的准则；信号量机制；整形信号量；记录型信号量；</a:t>
            </a:r>
            <a:r>
              <a:rPr lang="en-US" altLang="zh-CN" b="1" dirty="0">
                <a:solidFill>
                  <a:srgbClr val="171D17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AND</a:t>
            </a:r>
            <a:r>
              <a:rPr lang="zh-CN" altLang="zh-CN" b="1" dirty="0">
                <a:solidFill>
                  <a:srgbClr val="171D17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信号量；经典进程同步问题；进程通信。</a:t>
            </a:r>
            <a:endParaRPr lang="en-US" altLang="zh-CN" b="1" dirty="0">
              <a:solidFill>
                <a:srgbClr val="171D17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lvl="2">
              <a:lnSpc>
                <a:spcPts val="3500"/>
              </a:lnSpc>
              <a:buClr>
                <a:srgbClr val="FF00FF"/>
              </a:buClr>
              <a:buFont typeface="Wingdings" pitchFamily="2" charset="2"/>
              <a:buChar char="Ø"/>
            </a:pPr>
            <a:r>
              <a:rPr lang="zh-CN" altLang="en-US" b="1" dirty="0">
                <a:solidFill>
                  <a:srgbClr val="171D17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线程及线程与进程的区别。</a:t>
            </a:r>
            <a:endParaRPr lang="zh-CN" altLang="zh-CN" b="1" dirty="0">
              <a:solidFill>
                <a:srgbClr val="171D17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lnSpc>
                <a:spcPts val="3500"/>
              </a:lnSpc>
              <a:buClr>
                <a:srgbClr val="0000FF"/>
              </a:buClr>
              <a:buFont typeface="Wingdings" pitchFamily="2" charset="2"/>
              <a:buChar char="Ø"/>
            </a:pPr>
            <a:r>
              <a:rPr lang="zh-CN" altLang="en-US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掌握</a:t>
            </a:r>
            <a:r>
              <a:rPr lang="zh-CN" altLang="zh-CN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：</a:t>
            </a:r>
            <a:r>
              <a:rPr lang="zh-CN" altLang="zh-CN" b="1" dirty="0">
                <a:solidFill>
                  <a:srgbClr val="171D17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进程的基本概念；</a:t>
            </a:r>
            <a:r>
              <a:rPr lang="en-US" altLang="zh-CN" b="1" dirty="0">
                <a:solidFill>
                  <a:srgbClr val="171D17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PCB</a:t>
            </a:r>
            <a:r>
              <a:rPr lang="zh-CN" altLang="en-US" b="1" dirty="0">
                <a:solidFill>
                  <a:srgbClr val="171D17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的作用；</a:t>
            </a:r>
            <a:r>
              <a:rPr lang="zh-CN" altLang="zh-CN" b="1" dirty="0">
                <a:solidFill>
                  <a:srgbClr val="171D17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进程状态及转换；临界资源；临界区</a:t>
            </a:r>
            <a:r>
              <a:rPr lang="zh-CN" altLang="en-US" b="1" dirty="0">
                <a:solidFill>
                  <a:srgbClr val="171D17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；</a:t>
            </a:r>
            <a:r>
              <a:rPr lang="zh-CN" altLang="zh-CN" b="1" dirty="0">
                <a:solidFill>
                  <a:srgbClr val="171D17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信号量机制</a:t>
            </a:r>
            <a:r>
              <a:rPr lang="zh-CN" altLang="en-US" b="1" dirty="0">
                <a:solidFill>
                  <a:srgbClr val="171D17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及其实现进程同步的基本方法</a:t>
            </a:r>
            <a:r>
              <a:rPr lang="zh-CN" altLang="zh-CN" b="1" dirty="0">
                <a:solidFill>
                  <a:srgbClr val="171D17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。</a:t>
            </a:r>
          </a:p>
          <a:p>
            <a:pPr>
              <a:lnSpc>
                <a:spcPts val="3500"/>
              </a:lnSpc>
              <a:buClr>
                <a:srgbClr val="0000FF"/>
              </a:buClr>
              <a:buFont typeface="Wingdings" pitchFamily="2" charset="2"/>
              <a:buChar char="Ø"/>
            </a:pPr>
            <a:r>
              <a:rPr lang="zh-CN" altLang="zh-CN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应用：</a:t>
            </a:r>
            <a:r>
              <a:rPr lang="zh-CN" altLang="zh-CN" b="1" dirty="0">
                <a:solidFill>
                  <a:srgbClr val="171D17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应用信号量机制解决进程同步问题。</a:t>
            </a:r>
            <a:endParaRPr lang="zh-CN" altLang="en-US" b="1" dirty="0">
              <a:solidFill>
                <a:srgbClr val="0000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60772" name="灯片编号占位符 3">
            <a:extLst>
              <a:ext uri="{FF2B5EF4-FFF2-40B4-BE49-F238E27FC236}">
                <a16:creationId xmlns:a16="http://schemas.microsoft.com/office/drawing/2014/main" id="{2D2C4283-0DDE-C643-A879-C097060A38F5}"/>
              </a:ext>
            </a:extLst>
          </p:cNvPr>
          <p:cNvSpPr txBox="1">
            <a:spLocks/>
          </p:cNvSpPr>
          <p:nvPr/>
        </p:nvSpPr>
        <p:spPr bwMode="auto">
          <a:xfrm>
            <a:off x="9912351" y="6308726"/>
            <a:ext cx="576263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E1913B91-3D93-7D49-A4B9-36D4C41437EE}" type="slidenum">
              <a:rPr lang="zh-CN" altLang="en-US" sz="1800"/>
              <a:pPr/>
              <a:t>34</a:t>
            </a:fld>
            <a:endParaRPr lang="en-US" altLang="zh-CN" sz="1800"/>
          </a:p>
        </p:txBody>
      </p:sp>
    </p:spTree>
    <p:extLst>
      <p:ext uri="{BB962C8B-B14F-4D97-AF65-F5344CB8AC3E}">
        <p14:creationId xmlns:p14="http://schemas.microsoft.com/office/powerpoint/2010/main" val="378503782"/>
      </p:ext>
    </p:extLst>
  </p:cSld>
  <p:clrMapOvr>
    <a:masterClrMapping/>
  </p:clrMapOvr>
  <p:transition>
    <p:random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249B7-F0AE-0740-92D1-3BF031D9B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3C2C44-31AD-DC4C-8AFE-35A167F71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6F920-8F9B-6440-868E-E05577D2AEEB}" type="slidenum">
              <a:rPr lang="zh-CN" altLang="en-US" smtClean="0"/>
              <a:pPr/>
              <a:t>4</a:t>
            </a:fld>
            <a:endParaRPr lang="en-US" altLang="zh-CN"/>
          </a:p>
        </p:txBody>
      </p:sp>
      <p:sp>
        <p:nvSpPr>
          <p:cNvPr id="4" name="Text Box 2">
            <a:extLst>
              <a:ext uri="{FF2B5EF4-FFF2-40B4-BE49-F238E27FC236}">
                <a16:creationId xmlns:a16="http://schemas.microsoft.com/office/drawing/2014/main" id="{CE638814-2DC7-7E43-85EC-5052F290D8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7401" y="-100013"/>
            <a:ext cx="5191125" cy="7080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4000" b="1" dirty="0">
                <a:solidFill>
                  <a:srgbClr val="3333FF"/>
                </a:solidFill>
                <a:latin typeface="宋体" panose="02010600030101010101" pitchFamily="2" charset="-122"/>
              </a:rPr>
              <a:t>2.7 </a:t>
            </a:r>
            <a:r>
              <a:rPr lang="zh-CN" altLang="en-US" sz="4000" b="1" dirty="0">
                <a:solidFill>
                  <a:srgbClr val="3333FF"/>
                </a:solidFill>
                <a:latin typeface="宋体" panose="02010600030101010101" pitchFamily="2" charset="-122"/>
              </a:rPr>
              <a:t>线程</a:t>
            </a:r>
            <a:endParaRPr lang="zh-CN" altLang="en-US" sz="4000" b="1" dirty="0">
              <a:solidFill>
                <a:srgbClr val="FF0000"/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79A362A-2B3E-2B46-81CF-0172003D7A2A}"/>
              </a:ext>
            </a:extLst>
          </p:cNvPr>
          <p:cNvGrpSpPr/>
          <p:nvPr/>
        </p:nvGrpSpPr>
        <p:grpSpPr>
          <a:xfrm>
            <a:off x="648156" y="608013"/>
            <a:ext cx="11016795" cy="6220448"/>
            <a:chOff x="648156" y="608013"/>
            <a:chExt cx="11016795" cy="6220448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293FB48-611A-364D-A9EA-1DAD451E63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8156" y="608013"/>
              <a:ext cx="10895688" cy="6220448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988E83C-566A-4148-B250-28E2AF6E4EEB}"/>
                </a:ext>
              </a:extLst>
            </p:cNvPr>
            <p:cNvSpPr/>
            <p:nvPr/>
          </p:nvSpPr>
          <p:spPr>
            <a:xfrm>
              <a:off x="3863752" y="917774"/>
              <a:ext cx="4752528" cy="576064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08CC9F3-76D0-3249-BAC9-CA389DBA3844}"/>
                </a:ext>
              </a:extLst>
            </p:cNvPr>
            <p:cNvSpPr/>
            <p:nvPr/>
          </p:nvSpPr>
          <p:spPr>
            <a:xfrm>
              <a:off x="7177005" y="6597352"/>
              <a:ext cx="4487946" cy="231109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82761744"/>
      </p:ext>
    </p:extLst>
  </p:cSld>
  <p:clrMapOvr>
    <a:masterClrMapping/>
  </p:clrMapOvr>
  <p:transition>
    <p:random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Text Box 2">
            <a:extLst>
              <a:ext uri="{FF2B5EF4-FFF2-40B4-BE49-F238E27FC236}">
                <a16:creationId xmlns:a16="http://schemas.microsoft.com/office/drawing/2014/main" id="{9C1E1645-8C7A-5D4B-93E7-A31A30F3E9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7401" y="-100013"/>
            <a:ext cx="5191125" cy="7080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4000" b="1" dirty="0">
                <a:solidFill>
                  <a:srgbClr val="3333FF"/>
                </a:solidFill>
                <a:latin typeface="宋体" panose="02010600030101010101" pitchFamily="2" charset="-122"/>
              </a:rPr>
              <a:t>2.7 </a:t>
            </a:r>
            <a:r>
              <a:rPr lang="zh-CN" altLang="en-US" sz="4000" b="1" dirty="0">
                <a:solidFill>
                  <a:srgbClr val="3333FF"/>
                </a:solidFill>
                <a:latin typeface="宋体" panose="02010600030101010101" pitchFamily="2" charset="-122"/>
              </a:rPr>
              <a:t>线程</a:t>
            </a:r>
            <a:endParaRPr lang="zh-CN" altLang="en-US" sz="4000" b="1" dirty="0">
              <a:solidFill>
                <a:srgbClr val="FF0000"/>
              </a:solidFill>
            </a:endParaRPr>
          </a:p>
        </p:txBody>
      </p:sp>
      <p:sp>
        <p:nvSpPr>
          <p:cNvPr id="300035" name="Text Box 3">
            <a:extLst>
              <a:ext uri="{FF2B5EF4-FFF2-40B4-BE49-F238E27FC236}">
                <a16:creationId xmlns:a16="http://schemas.microsoft.com/office/drawing/2014/main" id="{182F6E8F-0BB1-8D46-867B-3B2DE26501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609600"/>
            <a:ext cx="84582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3600" b="1">
                <a:solidFill>
                  <a:srgbClr val="0000FF"/>
                </a:solidFill>
                <a:latin typeface="Arial" panose="020B0604020202020204" pitchFamily="34" charset="0"/>
                <a:ea typeface="楷体_GB2312" pitchFamily="49" charset="-122"/>
              </a:rPr>
              <a:t>一、线程的引入</a:t>
            </a:r>
            <a:endParaRPr lang="zh-CN" altLang="en-US" sz="3600" b="1">
              <a:solidFill>
                <a:srgbClr val="0000FF"/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300041" name="Text Box 9">
            <a:extLst>
              <a:ext uri="{FF2B5EF4-FFF2-40B4-BE49-F238E27FC236}">
                <a16:creationId xmlns:a16="http://schemas.microsoft.com/office/drawing/2014/main" id="{9E4B43E5-273E-0747-9EE3-3FB7CFC7F1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1285875"/>
            <a:ext cx="8229600" cy="5418086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>
            <a:lvl1pPr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30000"/>
              </a:lnSpc>
              <a:spcBef>
                <a:spcPct val="50000"/>
              </a:spcBef>
            </a:pPr>
            <a:r>
              <a:rPr lang="en-US" altLang="zh-CN" sz="3200" b="1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1</a:t>
            </a:r>
            <a:r>
              <a:rPr lang="zh-CN" altLang="en-US" sz="3200" b="1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、</a:t>
            </a:r>
            <a:r>
              <a:rPr lang="zh-CN" altLang="en-US" sz="3200" b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</a:rPr>
              <a:t>引入</a:t>
            </a:r>
            <a:r>
              <a:rPr lang="zh-CN" altLang="en-US" sz="3200" b="1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原因</a:t>
            </a:r>
          </a:p>
          <a:p>
            <a:pPr>
              <a:lnSpc>
                <a:spcPct val="130000"/>
              </a:lnSpc>
            </a:pPr>
            <a:r>
              <a:rPr lang="zh-CN" altLang="en-US" sz="3200" b="1">
                <a:solidFill>
                  <a:srgbClr val="171D17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       进程是一个资源拥有者，在进程进程的创建、撤消和切换中，系统必须为之付出较大的时空开销，限制了进程并发程度的进一步提高。</a:t>
            </a:r>
          </a:p>
          <a:p>
            <a:pPr>
              <a:lnSpc>
                <a:spcPct val="130000"/>
              </a:lnSpc>
            </a:pPr>
            <a:r>
              <a:rPr lang="en-US" altLang="zh-CN" sz="3200" b="1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2</a:t>
            </a:r>
            <a:r>
              <a:rPr lang="zh-CN" altLang="en-US" sz="3200" b="1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、</a:t>
            </a:r>
            <a:r>
              <a:rPr lang="zh-CN" altLang="en-US" sz="3200" b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</a:rPr>
              <a:t>引入线程的目的</a:t>
            </a:r>
          </a:p>
          <a:p>
            <a:pPr>
              <a:lnSpc>
                <a:spcPct val="130000"/>
              </a:lnSpc>
            </a:pPr>
            <a:r>
              <a:rPr lang="zh-CN" altLang="en-US" sz="3200" b="1">
                <a:solidFill>
                  <a:srgbClr val="171D17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</a:rPr>
              <a:t>        为了减少进程并发执行时所付出的时空开销，使</a:t>
            </a:r>
            <a:r>
              <a:rPr lang="en-US" altLang="zh-CN" sz="3200" b="1">
                <a:solidFill>
                  <a:srgbClr val="171D17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</a:rPr>
              <a:t>0S</a:t>
            </a:r>
            <a:r>
              <a:rPr lang="zh-CN" altLang="en-US" sz="3200" b="1">
                <a:solidFill>
                  <a:srgbClr val="171D17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</a:rPr>
              <a:t>具有更好的并发性。</a:t>
            </a:r>
          </a:p>
        </p:txBody>
      </p:sp>
      <p:sp>
        <p:nvSpPr>
          <p:cNvPr id="146437" name="灯片编号占位符 3">
            <a:extLst>
              <a:ext uri="{FF2B5EF4-FFF2-40B4-BE49-F238E27FC236}">
                <a16:creationId xmlns:a16="http://schemas.microsoft.com/office/drawing/2014/main" id="{19B48F1C-40D6-B148-B8A9-F302BE764949}"/>
              </a:ext>
            </a:extLst>
          </p:cNvPr>
          <p:cNvSpPr txBox="1">
            <a:spLocks/>
          </p:cNvSpPr>
          <p:nvPr/>
        </p:nvSpPr>
        <p:spPr bwMode="auto">
          <a:xfrm>
            <a:off x="9912351" y="6308726"/>
            <a:ext cx="576263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AF18A627-ADA2-DB47-8007-03DEEF1FB5D8}" type="slidenum">
              <a:rPr lang="zh-CN" altLang="en-US" sz="1800"/>
              <a:pPr/>
              <a:t>5</a:t>
            </a:fld>
            <a:endParaRPr lang="en-US" altLang="zh-CN" sz="1800"/>
          </a:p>
        </p:txBody>
      </p:sp>
    </p:spTree>
    <p:extLst>
      <p:ext uri="{BB962C8B-B14F-4D97-AF65-F5344CB8AC3E}">
        <p14:creationId xmlns:p14="http://schemas.microsoft.com/office/powerpoint/2010/main" val="516311999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00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0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3000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0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7" dur="500"/>
                                        <p:tgtEl>
                                          <p:spTgt spid="3000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0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2" dur="500"/>
                                        <p:tgtEl>
                                          <p:spTgt spid="3000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0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7" dur="500"/>
                                        <p:tgtEl>
                                          <p:spTgt spid="3000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0035" grpId="0" autoUpdateAnimBg="0"/>
      <p:bldP spid="300041" grpId="0" build="p" autoUpdateAnimBg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330" name="Rectangle 2">
            <a:extLst>
              <a:ext uri="{FF2B5EF4-FFF2-40B4-BE49-F238E27FC236}">
                <a16:creationId xmlns:a16="http://schemas.microsoft.com/office/drawing/2014/main" id="{4B182B29-C788-A44E-85D6-57EA892D55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84388" y="2786063"/>
            <a:ext cx="8278812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  <a:spcBef>
                <a:spcPct val="20000"/>
              </a:spcBef>
              <a:buClr>
                <a:schemeClr val="bg2"/>
              </a:buClr>
              <a:buFont typeface="Monotype Sorts" pitchFamily="2" charset="2"/>
              <a:buNone/>
            </a:pPr>
            <a:r>
              <a:rPr lang="en-US" altLang="zh-CN" sz="3600" b="1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4</a:t>
            </a:r>
            <a:r>
              <a:rPr lang="zh-CN" altLang="en-US" sz="3600" b="1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．线程的组成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None/>
            </a:pPr>
            <a:r>
              <a:rPr lang="zh-CN" altLang="en-US" sz="3200" b="1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          每个线程有一个</a:t>
            </a:r>
            <a:r>
              <a:rPr lang="en-US" altLang="zh-CN" sz="3200" b="1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thread</a:t>
            </a:r>
            <a:r>
              <a:rPr lang="zh-CN" altLang="en-US" sz="3200" b="1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结构，即线程控制块，用于保存自己私有的信息，主要由以下</a:t>
            </a:r>
            <a:r>
              <a:rPr lang="en-US" altLang="zh-CN" sz="3200" b="1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4</a:t>
            </a:r>
            <a:r>
              <a:rPr lang="zh-CN" altLang="en-US" sz="3200" b="1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个基本部分组成：</a:t>
            </a:r>
          </a:p>
        </p:txBody>
      </p:sp>
      <p:sp>
        <p:nvSpPr>
          <p:cNvPr id="355334" name="Text Box 6">
            <a:extLst>
              <a:ext uri="{FF2B5EF4-FFF2-40B4-BE49-F238E27FC236}">
                <a16:creationId xmlns:a16="http://schemas.microsoft.com/office/drawing/2014/main" id="{98289699-57CC-8842-9111-C959F3E5EE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7400" y="817563"/>
            <a:ext cx="8534400" cy="1225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3600" b="1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3</a:t>
            </a:r>
            <a:r>
              <a:rPr lang="zh-CN" altLang="en-US" sz="3600" b="1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、什么是线程</a:t>
            </a: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120000"/>
            </a:pPr>
            <a:r>
              <a:rPr kumimoji="0" lang="zh-CN" altLang="en-US" sz="3200" b="1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   </a:t>
            </a:r>
            <a:r>
              <a:rPr kumimoji="0" lang="zh-CN" altLang="en-US" sz="3200" b="1">
                <a:solidFill>
                  <a:srgbClr val="171D17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是进程中实施调度和分派的基本单位</a:t>
            </a:r>
          </a:p>
        </p:txBody>
      </p:sp>
      <p:sp>
        <p:nvSpPr>
          <p:cNvPr id="147460" name="Text Box 8">
            <a:extLst>
              <a:ext uri="{FF2B5EF4-FFF2-40B4-BE49-F238E27FC236}">
                <a16:creationId xmlns:a16="http://schemas.microsoft.com/office/drawing/2014/main" id="{71E1C2B3-8AE9-D34F-87BA-CA9A969A7E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7401" y="30163"/>
            <a:ext cx="519112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800" b="1">
                <a:solidFill>
                  <a:srgbClr val="3333FF"/>
                </a:solidFill>
                <a:latin typeface="宋体" panose="02010600030101010101" pitchFamily="2" charset="-122"/>
              </a:rPr>
              <a:t>2.7 </a:t>
            </a:r>
            <a:r>
              <a:rPr lang="zh-CN" altLang="en-US" sz="2800" b="1">
                <a:solidFill>
                  <a:srgbClr val="3333FF"/>
                </a:solidFill>
                <a:latin typeface="宋体" panose="02010600030101010101" pitchFamily="2" charset="-122"/>
              </a:rPr>
              <a:t>线程</a:t>
            </a:r>
            <a:endParaRPr lang="zh-CN" altLang="en-US" b="1">
              <a:solidFill>
                <a:srgbClr val="FF0000"/>
              </a:solidFill>
            </a:endParaRPr>
          </a:p>
        </p:txBody>
      </p:sp>
      <p:sp>
        <p:nvSpPr>
          <p:cNvPr id="147461" name="灯片编号占位符 3">
            <a:extLst>
              <a:ext uri="{FF2B5EF4-FFF2-40B4-BE49-F238E27FC236}">
                <a16:creationId xmlns:a16="http://schemas.microsoft.com/office/drawing/2014/main" id="{2BA8E66B-52A6-5E47-9BF1-BC349B9C58B5}"/>
              </a:ext>
            </a:extLst>
          </p:cNvPr>
          <p:cNvSpPr txBox="1">
            <a:spLocks/>
          </p:cNvSpPr>
          <p:nvPr/>
        </p:nvSpPr>
        <p:spPr bwMode="auto">
          <a:xfrm>
            <a:off x="9912351" y="6308726"/>
            <a:ext cx="576263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69B54B49-3791-384D-BF5E-434FE5C1080B}" type="slidenum">
              <a:rPr lang="zh-CN" altLang="en-US" sz="1800"/>
              <a:pPr/>
              <a:t>6</a:t>
            </a:fld>
            <a:endParaRPr lang="en-US" altLang="zh-CN" sz="1800"/>
          </a:p>
        </p:txBody>
      </p:sp>
    </p:spTree>
    <p:extLst>
      <p:ext uri="{BB962C8B-B14F-4D97-AF65-F5344CB8AC3E}">
        <p14:creationId xmlns:p14="http://schemas.microsoft.com/office/powerpoint/2010/main" val="3976254866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55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3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3553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3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7" dur="500"/>
                                        <p:tgtEl>
                                          <p:spTgt spid="3553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5330" grpId="0" build="p" autoUpdateAnimBg="0"/>
      <p:bldP spid="355334" grpId="0" autoUpdateAnimBg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76275E-C85E-EE4E-B02E-C04C72BF42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01821-FBC1-0943-A98A-47205D9EC5A4}" type="slidenum">
              <a:rPr lang="zh-CN" altLang="en-US" smtClean="0"/>
              <a:pPr/>
              <a:t>7</a:t>
            </a:fld>
            <a:endParaRPr lang="en-US" altLang="zh-C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B5C9293-CEA0-DB4B-B708-826586E71C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186" y="958850"/>
            <a:ext cx="11011627" cy="5741988"/>
          </a:xfrm>
          <a:prstGeom prst="rect">
            <a:avLst/>
          </a:prstGeom>
        </p:spPr>
      </p:pic>
      <p:sp>
        <p:nvSpPr>
          <p:cNvPr id="4" name="Text Box 8">
            <a:extLst>
              <a:ext uri="{FF2B5EF4-FFF2-40B4-BE49-F238E27FC236}">
                <a16:creationId xmlns:a16="http://schemas.microsoft.com/office/drawing/2014/main" id="{C011B973-5906-A74A-8F58-332A90005D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7401" y="30163"/>
            <a:ext cx="519112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800" b="1">
                <a:solidFill>
                  <a:srgbClr val="3333FF"/>
                </a:solidFill>
                <a:latin typeface="宋体" panose="02010600030101010101" pitchFamily="2" charset="-122"/>
              </a:rPr>
              <a:t>2.7 </a:t>
            </a:r>
            <a:r>
              <a:rPr lang="zh-CN" altLang="en-US" sz="2800" b="1">
                <a:solidFill>
                  <a:srgbClr val="3333FF"/>
                </a:solidFill>
                <a:latin typeface="宋体" panose="02010600030101010101" pitchFamily="2" charset="-122"/>
              </a:rPr>
              <a:t>线程</a:t>
            </a:r>
            <a:endParaRPr lang="zh-CN" altLang="en-US" b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6393808"/>
      </p:ext>
    </p:extLst>
  </p:cSld>
  <p:clrMapOvr>
    <a:masterClrMapping/>
  </p:clrMapOvr>
  <p:transition>
    <p:random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CA6D1D9-0D4D-5747-A0D5-B45CCA7BB8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01821-FBC1-0943-A98A-47205D9EC5A4}" type="slidenum">
              <a:rPr lang="zh-CN" altLang="en-US" smtClean="0"/>
              <a:pPr/>
              <a:t>8</a:t>
            </a:fld>
            <a:endParaRPr lang="en-US" altLang="zh-CN"/>
          </a:p>
        </p:txBody>
      </p:sp>
      <p:sp>
        <p:nvSpPr>
          <p:cNvPr id="3" name="Text Box 2">
            <a:extLst>
              <a:ext uri="{FF2B5EF4-FFF2-40B4-BE49-F238E27FC236}">
                <a16:creationId xmlns:a16="http://schemas.microsoft.com/office/drawing/2014/main" id="{990F69B6-FF3C-B34D-98AA-84B390EDF2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7401" y="-100013"/>
            <a:ext cx="5191125" cy="7080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4000" b="1" dirty="0">
                <a:solidFill>
                  <a:srgbClr val="3333FF"/>
                </a:solidFill>
                <a:latin typeface="宋体" panose="02010600030101010101" pitchFamily="2" charset="-122"/>
              </a:rPr>
              <a:t>2.7 </a:t>
            </a:r>
            <a:r>
              <a:rPr lang="zh-CN" altLang="en-US" sz="4000" b="1" dirty="0">
                <a:solidFill>
                  <a:srgbClr val="3333FF"/>
                </a:solidFill>
                <a:latin typeface="宋体" panose="02010600030101010101" pitchFamily="2" charset="-122"/>
              </a:rPr>
              <a:t>线程</a:t>
            </a:r>
            <a:endParaRPr lang="zh-CN" altLang="en-US" sz="4000" b="1" dirty="0">
              <a:solidFill>
                <a:srgbClr val="FF0000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2950AAD-6655-3742-A6D1-DF9A705E1D79}"/>
              </a:ext>
            </a:extLst>
          </p:cNvPr>
          <p:cNvGrpSpPr/>
          <p:nvPr/>
        </p:nvGrpSpPr>
        <p:grpSpPr>
          <a:xfrm>
            <a:off x="1186492" y="886020"/>
            <a:ext cx="9505056" cy="5586218"/>
            <a:chOff x="1186492" y="886020"/>
            <a:chExt cx="9505056" cy="558621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2C734F8-E20B-C14C-963C-C087594EC7E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86492" y="886020"/>
              <a:ext cx="9505056" cy="5586218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5184300-7AB3-F047-8830-42722E697000}"/>
                </a:ext>
              </a:extLst>
            </p:cNvPr>
            <p:cNvSpPr/>
            <p:nvPr/>
          </p:nvSpPr>
          <p:spPr>
            <a:xfrm>
              <a:off x="9048328" y="6243638"/>
              <a:ext cx="1643220" cy="228600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34489365"/>
      </p:ext>
    </p:extLst>
  </p:cSld>
  <p:clrMapOvr>
    <a:masterClrMapping/>
  </p:clrMapOvr>
  <p:transition>
    <p:random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CA6D1D9-0D4D-5747-A0D5-B45CCA7BB8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01821-FBC1-0943-A98A-47205D9EC5A4}" type="slidenum">
              <a:rPr lang="zh-CN" altLang="en-US" smtClean="0"/>
              <a:pPr/>
              <a:t>9</a:t>
            </a:fld>
            <a:endParaRPr lang="en-US" altLang="zh-CN"/>
          </a:p>
        </p:txBody>
      </p:sp>
      <p:sp>
        <p:nvSpPr>
          <p:cNvPr id="3" name="Text Box 2">
            <a:extLst>
              <a:ext uri="{FF2B5EF4-FFF2-40B4-BE49-F238E27FC236}">
                <a16:creationId xmlns:a16="http://schemas.microsoft.com/office/drawing/2014/main" id="{990F69B6-FF3C-B34D-98AA-84B390EDF2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7401" y="-100013"/>
            <a:ext cx="5191125" cy="7080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hlink"/>
                </a:solidFill>
                <a:latin typeface="Arial Narrow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4000" b="1" dirty="0">
                <a:solidFill>
                  <a:srgbClr val="3333FF"/>
                </a:solidFill>
                <a:latin typeface="宋体" panose="02010600030101010101" pitchFamily="2" charset="-122"/>
              </a:rPr>
              <a:t>2.7 </a:t>
            </a:r>
            <a:r>
              <a:rPr lang="zh-CN" altLang="en-US" sz="4000" b="1" dirty="0">
                <a:solidFill>
                  <a:srgbClr val="3333FF"/>
                </a:solidFill>
                <a:latin typeface="宋体" panose="02010600030101010101" pitchFamily="2" charset="-122"/>
              </a:rPr>
              <a:t>线程</a:t>
            </a:r>
            <a:endParaRPr lang="zh-CN" altLang="en-US" sz="4000" b="1" dirty="0">
              <a:solidFill>
                <a:srgbClr val="FF00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9A8DFFA-5E1D-B94E-B25E-F2FF204B62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679" y="1052736"/>
            <a:ext cx="11195854" cy="5513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407633"/>
      </p:ext>
    </p:extLst>
  </p:cSld>
  <p:clrMapOvr>
    <a:masterClrMapping/>
  </p:clrMapOvr>
  <p:transition>
    <p:random/>
  </p:transition>
</p:sld>
</file>

<file path=ppt/theme/theme1.xml><?xml version="1.0" encoding="utf-8"?>
<a:theme xmlns:a="http://schemas.openxmlformats.org/drawingml/2006/main" name="2_Soaring">
  <a:themeElements>
    <a:clrScheme name="Soaring 6">
      <a:dk1>
        <a:srgbClr val="000000"/>
      </a:dk1>
      <a:lt1>
        <a:srgbClr val="FFFFFF"/>
      </a:lt1>
      <a:dk2>
        <a:srgbClr val="0000FF"/>
      </a:dk2>
      <a:lt2>
        <a:srgbClr val="FFCC66"/>
      </a:lt2>
      <a:accent1>
        <a:srgbClr val="00FFFF"/>
      </a:accent1>
      <a:accent2>
        <a:srgbClr val="3366FF"/>
      </a:accent2>
      <a:accent3>
        <a:srgbClr val="AAAAFF"/>
      </a:accent3>
      <a:accent4>
        <a:srgbClr val="DADADA"/>
      </a:accent4>
      <a:accent5>
        <a:srgbClr val="AAFFFF"/>
      </a:accent5>
      <a:accent6>
        <a:srgbClr val="2D5CE7"/>
      </a:accent6>
      <a:hlink>
        <a:srgbClr val="FFFFFF"/>
      </a:hlink>
      <a:folHlink>
        <a:srgbClr val="FFFF00"/>
      </a:folHlink>
    </a:clrScheme>
    <a:fontScheme name="2_Soaring">
      <a:majorFont>
        <a:latin typeface=""/>
        <a:ea typeface=""/>
        <a:cs typeface=""/>
      </a:majorFont>
      <a:minorFont>
        <a:latin typeface="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None/>
          <a:tabLst/>
          <a:defRPr kumimoji="1" lang="en-US" sz="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宋体" pitchFamily="2" charset="-122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None/>
          <a:tabLst/>
          <a:defRPr kumimoji="1" lang="en-US" sz="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宋体" pitchFamily="2" charset="-122"/>
            <a:ea typeface="宋体" pitchFamily="2" charset="-122"/>
          </a:defRPr>
        </a:defPPr>
      </a:lstStyle>
    </a:lnDef>
  </a:objectDefaults>
  <a:extraClrSchemeLst>
    <a:extraClrScheme>
      <a:clrScheme name="Soaring 1">
        <a:dk1>
          <a:srgbClr val="000000"/>
        </a:dk1>
        <a:lt1>
          <a:srgbClr val="FFFFFF"/>
        </a:lt1>
        <a:dk2>
          <a:srgbClr val="0000FF"/>
        </a:dk2>
        <a:lt2>
          <a:srgbClr val="FFCC66"/>
        </a:lt2>
        <a:accent1>
          <a:srgbClr val="00FFFF"/>
        </a:accent1>
        <a:accent2>
          <a:srgbClr val="3366FF"/>
        </a:accent2>
        <a:accent3>
          <a:srgbClr val="AAAAFF"/>
        </a:accent3>
        <a:accent4>
          <a:srgbClr val="DADADA"/>
        </a:accent4>
        <a:accent5>
          <a:srgbClr val="AAFFFF"/>
        </a:accent5>
        <a:accent6>
          <a:srgbClr val="2D5CE7"/>
        </a:accent6>
        <a:hlink>
          <a:srgbClr val="FF0033"/>
        </a:hlink>
        <a:folHlink>
          <a:srgbClr val="FF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oaring 2">
        <a:dk1>
          <a:srgbClr val="000000"/>
        </a:dk1>
        <a:lt1>
          <a:srgbClr val="FFFFFF"/>
        </a:lt1>
        <a:dk2>
          <a:srgbClr val="000000"/>
        </a:dk2>
        <a:lt2>
          <a:srgbClr val="CCECFF"/>
        </a:lt2>
        <a:accent1>
          <a:srgbClr val="6699FF"/>
        </a:accent1>
        <a:accent2>
          <a:srgbClr val="66CCFF"/>
        </a:accent2>
        <a:accent3>
          <a:srgbClr val="FFFFFF"/>
        </a:accent3>
        <a:accent4>
          <a:srgbClr val="000000"/>
        </a:accent4>
        <a:accent5>
          <a:srgbClr val="B8CAFF"/>
        </a:accent5>
        <a:accent6>
          <a:srgbClr val="5CB9E7"/>
        </a:accent6>
        <a:hlink>
          <a:srgbClr val="CC99FF"/>
        </a:hlink>
        <a:folHlink>
          <a:srgbClr val="00CC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oaring 3">
        <a:dk1>
          <a:srgbClr val="000000"/>
        </a:dk1>
        <a:lt1>
          <a:srgbClr val="FFFFFF"/>
        </a:lt1>
        <a:dk2>
          <a:srgbClr val="000000"/>
        </a:dk2>
        <a:lt2>
          <a:srgbClr val="FFFFFF"/>
        </a:lt2>
        <a:accent1>
          <a:srgbClr val="CBCBCB"/>
        </a:accent1>
        <a:accent2>
          <a:srgbClr val="EAEAEA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D4D4D4"/>
        </a:accent6>
        <a:hlink>
          <a:srgbClr val="5F5F5F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oaring 4">
        <a:dk1>
          <a:srgbClr val="000000"/>
        </a:dk1>
        <a:lt1>
          <a:srgbClr val="FFFFFF"/>
        </a:lt1>
        <a:dk2>
          <a:srgbClr val="008080"/>
        </a:dk2>
        <a:lt2>
          <a:srgbClr val="FFCC66"/>
        </a:lt2>
        <a:accent1>
          <a:srgbClr val="0099CC"/>
        </a:accent1>
        <a:accent2>
          <a:srgbClr val="009999"/>
        </a:accent2>
        <a:accent3>
          <a:srgbClr val="AAC0C0"/>
        </a:accent3>
        <a:accent4>
          <a:srgbClr val="DADADA"/>
        </a:accent4>
        <a:accent5>
          <a:srgbClr val="AACAE2"/>
        </a:accent5>
        <a:accent6>
          <a:srgbClr val="008A8A"/>
        </a:accent6>
        <a:hlink>
          <a:srgbClr val="6600CC"/>
        </a:hlink>
        <a:folHlink>
          <a:srgbClr val="FF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oaring 5">
        <a:dk1>
          <a:srgbClr val="000000"/>
        </a:dk1>
        <a:lt1>
          <a:srgbClr val="FFFFFF"/>
        </a:lt1>
        <a:dk2>
          <a:srgbClr val="993300"/>
        </a:dk2>
        <a:lt2>
          <a:srgbClr val="FFCC66"/>
        </a:lt2>
        <a:accent1>
          <a:srgbClr val="FF6633"/>
        </a:accent1>
        <a:accent2>
          <a:srgbClr val="CC6600"/>
        </a:accent2>
        <a:accent3>
          <a:srgbClr val="CAADAA"/>
        </a:accent3>
        <a:accent4>
          <a:srgbClr val="DADADA"/>
        </a:accent4>
        <a:accent5>
          <a:srgbClr val="FFB8AD"/>
        </a:accent5>
        <a:accent6>
          <a:srgbClr val="B95C00"/>
        </a:accent6>
        <a:hlink>
          <a:srgbClr val="CC0000"/>
        </a:hlink>
        <a:folHlink>
          <a:srgbClr val="FF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oaring 6">
        <a:dk1>
          <a:srgbClr val="000000"/>
        </a:dk1>
        <a:lt1>
          <a:srgbClr val="FFFFFF"/>
        </a:lt1>
        <a:dk2>
          <a:srgbClr val="0000FF"/>
        </a:dk2>
        <a:lt2>
          <a:srgbClr val="FFCC66"/>
        </a:lt2>
        <a:accent1>
          <a:srgbClr val="00FFFF"/>
        </a:accent1>
        <a:accent2>
          <a:srgbClr val="3366FF"/>
        </a:accent2>
        <a:accent3>
          <a:srgbClr val="AAAAFF"/>
        </a:accent3>
        <a:accent4>
          <a:srgbClr val="DADADA"/>
        </a:accent4>
        <a:accent5>
          <a:srgbClr val="AAFFFF"/>
        </a:accent5>
        <a:accent6>
          <a:srgbClr val="2D5CE7"/>
        </a:accent6>
        <a:hlink>
          <a:srgbClr val="FFFFFF"/>
        </a:hlink>
        <a:folHlink>
          <a:srgbClr val="FFFF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default">
  <a:themeElements>
    <a:clrScheme name="default 3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FFCF01"/>
      </a:accent2>
      <a:accent3>
        <a:srgbClr val="FFFFFF"/>
      </a:accent3>
      <a:accent4>
        <a:srgbClr val="000000"/>
      </a:accent4>
      <a:accent5>
        <a:srgbClr val="AAEFD1"/>
      </a:accent5>
      <a:accent6>
        <a:srgbClr val="E7BB01"/>
      </a:accent6>
      <a:hlink>
        <a:srgbClr val="FF0000"/>
      </a:hlink>
      <a:folHlink>
        <a:srgbClr val="3333CC"/>
      </a:folHlink>
    </a:clrScheme>
    <a:fontScheme name="default">
      <a:majorFont>
        <a:latin typeface="Tahoma"/>
        <a:ea typeface="宋体"/>
        <a:cs typeface=""/>
      </a:majorFont>
      <a:minorFont>
        <a:latin typeface="Tahoma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2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3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4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C:\Program Files\Microsoft Office\Templates\Presentation Designs\Soaring.pot</Template>
  <TotalTime>15987</TotalTime>
  <Words>1917</Words>
  <Application>Microsoft Macintosh PowerPoint</Application>
  <PresentationFormat>Widescreen</PresentationFormat>
  <Paragraphs>258</Paragraphs>
  <Slides>34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34</vt:i4>
      </vt:variant>
    </vt:vector>
  </HeadingPairs>
  <TitlesOfParts>
    <vt:vector size="46" baseType="lpstr">
      <vt:lpstr>楷体_GB2312</vt:lpstr>
      <vt:lpstr>宋体</vt:lpstr>
      <vt:lpstr>华文楷体</vt:lpstr>
      <vt:lpstr>楷体</vt:lpstr>
      <vt:lpstr>Arial</vt:lpstr>
      <vt:lpstr>Arial Narrow</vt:lpstr>
      <vt:lpstr>Monotype Sorts</vt:lpstr>
      <vt:lpstr>Tahoma</vt:lpstr>
      <vt:lpstr>Times New Roman</vt:lpstr>
      <vt:lpstr>Wingdings</vt:lpstr>
      <vt:lpstr>2_Soaring</vt:lpstr>
      <vt:lpstr>default</vt:lpstr>
      <vt:lpstr>计算机操作系统原理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Lynne</dc:creator>
  <cp:lastModifiedBy>Microsoft Office User</cp:lastModifiedBy>
  <cp:revision>1986</cp:revision>
  <dcterms:created xsi:type="dcterms:W3CDTF">1601-01-01T00:00:00Z</dcterms:created>
  <dcterms:modified xsi:type="dcterms:W3CDTF">2025-09-30T05:57:27Z</dcterms:modified>
</cp:coreProperties>
</file>